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351" r:id="rId2"/>
    <p:sldId id="363" r:id="rId3"/>
    <p:sldId id="310" r:id="rId4"/>
    <p:sldId id="387" r:id="rId5"/>
    <p:sldId id="389" r:id="rId6"/>
    <p:sldId id="390" r:id="rId7"/>
    <p:sldId id="382" r:id="rId8"/>
    <p:sldId id="383" r:id="rId9"/>
    <p:sldId id="368" r:id="rId10"/>
    <p:sldId id="369" r:id="rId11"/>
    <p:sldId id="370" r:id="rId12"/>
    <p:sldId id="396" r:id="rId13"/>
    <p:sldId id="397" r:id="rId14"/>
    <p:sldId id="400" r:id="rId15"/>
    <p:sldId id="411" r:id="rId16"/>
    <p:sldId id="412" r:id="rId17"/>
    <p:sldId id="413" r:id="rId18"/>
    <p:sldId id="414" r:id="rId19"/>
    <p:sldId id="415" r:id="rId20"/>
    <p:sldId id="405" r:id="rId21"/>
    <p:sldId id="426" r:id="rId22"/>
    <p:sldId id="431" r:id="rId23"/>
    <p:sldId id="429" r:id="rId24"/>
    <p:sldId id="430" r:id="rId25"/>
    <p:sldId id="427" r:id="rId26"/>
    <p:sldId id="434" r:id="rId27"/>
    <p:sldId id="435" r:id="rId28"/>
    <p:sldId id="436" r:id="rId29"/>
    <p:sldId id="440" r:id="rId30"/>
    <p:sldId id="445" r:id="rId31"/>
    <p:sldId id="329" r:id="rId32"/>
    <p:sldId id="330" r:id="rId33"/>
    <p:sldId id="320" r:id="rId34"/>
    <p:sldId id="344" r:id="rId35"/>
    <p:sldId id="326" r:id="rId36"/>
    <p:sldId id="356" r:id="rId37"/>
    <p:sldId id="353" r:id="rId38"/>
    <p:sldId id="354" r:id="rId39"/>
    <p:sldId id="343" r:id="rId40"/>
    <p:sldId id="336" r:id="rId41"/>
    <p:sldId id="446" r:id="rId42"/>
    <p:sldId id="335" r:id="rId43"/>
    <p:sldId id="348" r:id="rId44"/>
    <p:sldId id="325" r:id="rId45"/>
    <p:sldId id="323" r:id="rId46"/>
    <p:sldId id="352" r:id="rId47"/>
    <p:sldId id="357" r:id="rId48"/>
    <p:sldId id="360" r:id="rId49"/>
    <p:sldId id="358" r:id="rId50"/>
    <p:sldId id="359" r:id="rId51"/>
    <p:sldId id="346" r:id="rId52"/>
    <p:sldId id="321" r:id="rId53"/>
    <p:sldId id="447" r:id="rId54"/>
    <p:sldId id="448" r:id="rId55"/>
    <p:sldId id="449" r:id="rId56"/>
    <p:sldId id="450" r:id="rId57"/>
    <p:sldId id="451" r:id="rId58"/>
    <p:sldId id="361" r:id="rId59"/>
    <p:sldId id="452" r:id="rId60"/>
    <p:sldId id="350" r:id="rId61"/>
    <p:sldId id="337" r:id="rId62"/>
    <p:sldId id="349" r:id="rId63"/>
    <p:sldId id="339" r:id="rId64"/>
    <p:sldId id="347" r:id="rId65"/>
    <p:sldId id="477" r:id="rId66"/>
    <p:sldId id="479" r:id="rId67"/>
    <p:sldId id="481" r:id="rId68"/>
    <p:sldId id="480" r:id="rId69"/>
    <p:sldId id="263" r:id="rId70"/>
    <p:sldId id="331" r:id="rId71"/>
    <p:sldId id="332" r:id="rId72"/>
    <p:sldId id="327" r:id="rId73"/>
    <p:sldId id="456" r:id="rId74"/>
    <p:sldId id="457" r:id="rId75"/>
    <p:sldId id="458" r:id="rId76"/>
    <p:sldId id="459" r:id="rId77"/>
    <p:sldId id="460" r:id="rId78"/>
    <p:sldId id="461" r:id="rId79"/>
    <p:sldId id="462" r:id="rId80"/>
    <p:sldId id="463" r:id="rId81"/>
    <p:sldId id="464" r:id="rId82"/>
    <p:sldId id="465" r:id="rId83"/>
    <p:sldId id="466" r:id="rId84"/>
    <p:sldId id="467" r:id="rId85"/>
    <p:sldId id="468" r:id="rId86"/>
    <p:sldId id="469" r:id="rId87"/>
    <p:sldId id="470" r:id="rId88"/>
    <p:sldId id="471" r:id="rId89"/>
    <p:sldId id="472" r:id="rId90"/>
    <p:sldId id="473" r:id="rId91"/>
    <p:sldId id="474" r:id="rId92"/>
    <p:sldId id="475" r:id="rId93"/>
    <p:sldId id="476"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69610" autoAdjust="0"/>
  </p:normalViewPr>
  <p:slideViewPr>
    <p:cSldViewPr>
      <p:cViewPr varScale="1">
        <p:scale>
          <a:sx n="66" d="100"/>
          <a:sy n="66" d="100"/>
        </p:scale>
        <p:origin x="2472" y="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651C7-A3AE-436E-AB80-C6EE594E60C8}" type="datetimeFigureOut">
              <a:rPr lang="en-US" smtClean="0"/>
              <a:t>10-May-16</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2C24B-2006-4313-B3DE-5EBE1D41F801}" type="slidenum">
              <a:rPr lang="en-US" smtClean="0"/>
              <a:t>‹#›</a:t>
            </a:fld>
            <a:endParaRPr lang="en-US" dirty="0"/>
          </a:p>
        </p:txBody>
      </p:sp>
    </p:spTree>
    <p:extLst>
      <p:ext uri="{BB962C8B-B14F-4D97-AF65-F5344CB8AC3E}">
        <p14:creationId xmlns:p14="http://schemas.microsoft.com/office/powerpoint/2010/main" val="983561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Abstract: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Recent years have shown the power of user-sourced information evidenced by the success of Wikipedia and its many emulators. Agencies on the other hand publish metadata on their data products, but have little opportunity to get structured feedback on that metadata (codebooks) from their users. Creating and augmenting metadata is a labor-intensive endeavor. Harnessing collective knowledge from actual data users can supplement officially generated metadata. As part of our Comprehensive Extensible Data Documentation and Access Repository (CED²AR) infrastructure, we demonstrate a prototype of crowdsourced metadata (codebooks), using DDI-C and supplemental XML. The system allows for any number of network connected instances (web or desktop deployments) of the CED²AR DDI editor to concurrently create and modify metadata. The backend transparently handles changes, and frontend has the ability to separate official edits (by designated curators of the data and the metadata) from crowd-sourced content. Features of the software allow official curators to merge in select enhancements into revisions of official documentation. CED²AR ingests and publishes widely-used DDI metadata standards, and can thus easily augment existing metadata publishing systems. Using standards-compliant ingest and publication methods, our proposed crowd-sourced metadata system can greatly enhance user acceptance of documentation, user-engagement in the documentation process, and reduce agency costs while improving the quality of data documentation.  This development is part of the NSF-Census Research Network node at Cornell University.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a:t>
            </a:fld>
            <a:endParaRPr lang="en-US" dirty="0"/>
          </a:p>
        </p:txBody>
      </p:sp>
    </p:spTree>
    <p:extLst>
      <p:ext uri="{BB962C8B-B14F-4D97-AF65-F5344CB8AC3E}">
        <p14:creationId xmlns:p14="http://schemas.microsoft.com/office/powerpoint/2010/main" val="95204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36</a:t>
            </a:fld>
            <a:endParaRPr lang="en-US" dirty="0"/>
          </a:p>
        </p:txBody>
      </p:sp>
    </p:spTree>
    <p:extLst>
      <p:ext uri="{BB962C8B-B14F-4D97-AF65-F5344CB8AC3E}">
        <p14:creationId xmlns:p14="http://schemas.microsoft.com/office/powerpoint/2010/main" val="2877055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37</a:t>
            </a:fld>
            <a:endParaRPr lang="en-US" dirty="0"/>
          </a:p>
        </p:txBody>
      </p:sp>
    </p:spTree>
    <p:extLst>
      <p:ext uri="{BB962C8B-B14F-4D97-AF65-F5344CB8AC3E}">
        <p14:creationId xmlns:p14="http://schemas.microsoft.com/office/powerpoint/2010/main" val="4202397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38</a:t>
            </a:fld>
            <a:endParaRPr lang="en-US" dirty="0"/>
          </a:p>
        </p:txBody>
      </p:sp>
    </p:spTree>
    <p:extLst>
      <p:ext uri="{BB962C8B-B14F-4D97-AF65-F5344CB8AC3E}">
        <p14:creationId xmlns:p14="http://schemas.microsoft.com/office/powerpoint/2010/main" val="3077851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39</a:t>
            </a:fld>
            <a:endParaRPr lang="en-US" dirty="0"/>
          </a:p>
        </p:txBody>
      </p:sp>
    </p:spTree>
    <p:extLst>
      <p:ext uri="{BB962C8B-B14F-4D97-AF65-F5344CB8AC3E}">
        <p14:creationId xmlns:p14="http://schemas.microsoft.com/office/powerpoint/2010/main" val="4092612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40</a:t>
            </a:fld>
            <a:endParaRPr lang="en-US" dirty="0"/>
          </a:p>
        </p:txBody>
      </p:sp>
    </p:spTree>
    <p:extLst>
      <p:ext uri="{BB962C8B-B14F-4D97-AF65-F5344CB8AC3E}">
        <p14:creationId xmlns:p14="http://schemas.microsoft.com/office/powerpoint/2010/main" val="352943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Gives users</a:t>
            </a:r>
            <a:r>
              <a:rPr lang="en-US" baseline="0" dirty="0" smtClean="0"/>
              <a:t> the ability omit specific elements such as summary statistics, and frequencies</a:t>
            </a:r>
          </a:p>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42</a:t>
            </a:fld>
            <a:endParaRPr lang="en-US" dirty="0"/>
          </a:p>
        </p:txBody>
      </p:sp>
    </p:spTree>
    <p:extLst>
      <p:ext uri="{BB962C8B-B14F-4D97-AF65-F5344CB8AC3E}">
        <p14:creationId xmlns:p14="http://schemas.microsoft.com/office/powerpoint/2010/main" val="3790416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43</a:t>
            </a:fld>
            <a:endParaRPr lang="en-US" dirty="0"/>
          </a:p>
        </p:txBody>
      </p:sp>
    </p:spTree>
    <p:extLst>
      <p:ext uri="{BB962C8B-B14F-4D97-AF65-F5344CB8AC3E}">
        <p14:creationId xmlns:p14="http://schemas.microsoft.com/office/powerpoint/2010/main" val="3333080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All instance use versioning!</a:t>
            </a:r>
          </a:p>
        </p:txBody>
      </p:sp>
      <p:sp>
        <p:nvSpPr>
          <p:cNvPr id="4" name="Slide Number Placeholder 3"/>
          <p:cNvSpPr>
            <a:spLocks noGrp="1"/>
          </p:cNvSpPr>
          <p:nvPr>
            <p:ph type="sldNum" sz="quarter" idx="10"/>
          </p:nvPr>
        </p:nvSpPr>
        <p:spPr/>
        <p:txBody>
          <a:bodyPr/>
          <a:lstStyle/>
          <a:p>
            <a:fld id="{6C72C24B-2006-4313-B3DE-5EBE1D41F801}" type="slidenum">
              <a:rPr lang="en-US" smtClean="0"/>
              <a:t>44</a:t>
            </a:fld>
            <a:endParaRPr lang="en-US" dirty="0"/>
          </a:p>
        </p:txBody>
      </p:sp>
    </p:spTree>
    <p:extLst>
      <p:ext uri="{BB962C8B-B14F-4D97-AF65-F5344CB8AC3E}">
        <p14:creationId xmlns:p14="http://schemas.microsoft.com/office/powerpoint/2010/main" val="3466276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Managing a distributed network of metadata</a:t>
            </a:r>
          </a:p>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45</a:t>
            </a:fld>
            <a:endParaRPr lang="en-US" dirty="0"/>
          </a:p>
        </p:txBody>
      </p:sp>
    </p:spTree>
    <p:extLst>
      <p:ext uri="{BB962C8B-B14F-4D97-AF65-F5344CB8AC3E}">
        <p14:creationId xmlns:p14="http://schemas.microsoft.com/office/powerpoint/2010/main" val="1809141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46</a:t>
            </a:fld>
            <a:endParaRPr lang="en-US" dirty="0"/>
          </a:p>
        </p:txBody>
      </p:sp>
    </p:spTree>
    <p:extLst>
      <p:ext uri="{BB962C8B-B14F-4D97-AF65-F5344CB8AC3E}">
        <p14:creationId xmlns:p14="http://schemas.microsoft.com/office/powerpoint/2010/main" val="2098205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Abstract: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Recent years have shown the power of user-sourced information evidenced by the success of Wikipedia and its many emulators. Agencies on the other hand publish metadata on their data products, but have little opportunity to get structured feedback on that metadata (codebooks) from their users. Creating and augmenting metadata is a labor-intensive endeavor. Harnessing collective knowledge from actual data users can supplement officially generated metadata. As part of our Comprehensive Extensible Data Documentation and Access Repository (CED²AR) infrastructure, we demonstrate a prototype of crowdsourced metadata (codebooks), using DDI-C and supplemental XML. The system allows for any number of network connected instances (web or desktop deployments) of the CED²AR DDI editor to concurrently create and modify metadata. The backend transparently handles changes, and frontend has the ability to separate official edits (by designated curators of the data and the metadata) from crowd-sourced content. Features of the software allow official curators to merge in select enhancements into revisions of official documentation. CED²AR ingests and publishes widely-used DDI metadata standards, and can thus easily augment existing metadata publishing systems. Using standards-compliant ingest and publication methods, our proposed crowd-sourced metadata system can greatly enhance user acceptance of documentation, user-engagement in the documentation process, and reduce agency costs while improving the quality of data documentation.  This development is part of the NSF-Census Research Network node at Cornell University.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2</a:t>
            </a:fld>
            <a:endParaRPr lang="en-US" dirty="0"/>
          </a:p>
        </p:txBody>
      </p:sp>
    </p:spTree>
    <p:extLst>
      <p:ext uri="{BB962C8B-B14F-4D97-AF65-F5344CB8AC3E}">
        <p14:creationId xmlns:p14="http://schemas.microsoft.com/office/powerpoint/2010/main" val="2796636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Public</a:t>
            </a:r>
            <a:r>
              <a:rPr lang="en-US" baseline="0" dirty="0" smtClean="0"/>
              <a:t> facing instances can ingest metadata from staging area on demand</a:t>
            </a:r>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47</a:t>
            </a:fld>
            <a:endParaRPr lang="en-US" dirty="0"/>
          </a:p>
        </p:txBody>
      </p:sp>
    </p:spTree>
    <p:extLst>
      <p:ext uri="{BB962C8B-B14F-4D97-AF65-F5344CB8AC3E}">
        <p14:creationId xmlns:p14="http://schemas.microsoft.com/office/powerpoint/2010/main" val="3793167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48</a:t>
            </a:fld>
            <a:endParaRPr lang="en-US" dirty="0"/>
          </a:p>
        </p:txBody>
      </p:sp>
    </p:spTree>
    <p:extLst>
      <p:ext uri="{BB962C8B-B14F-4D97-AF65-F5344CB8AC3E}">
        <p14:creationId xmlns:p14="http://schemas.microsoft.com/office/powerpoint/2010/main" val="138023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Authentication is also important internally (small-workgroup editing!)</a:t>
            </a:r>
          </a:p>
          <a:p>
            <a:r>
              <a:rPr lang="en-US" baseline="0" dirty="0" smtClean="0"/>
              <a:t>Possible Providers:</a:t>
            </a:r>
          </a:p>
          <a:p>
            <a:r>
              <a:rPr lang="en-US" baseline="0" dirty="0" smtClean="0"/>
              <a:t>-Office 365 via Azure Active Directory</a:t>
            </a:r>
          </a:p>
          <a:p>
            <a:r>
              <a:rPr lang="en-US" baseline="0" dirty="0" smtClean="0"/>
              <a:t>-GitHub</a:t>
            </a:r>
          </a:p>
          <a:p>
            <a:r>
              <a:rPr lang="en-US" baseline="0" dirty="0" smtClean="0"/>
              <a:t>-Stack Exchange</a:t>
            </a:r>
          </a:p>
          <a:p>
            <a:r>
              <a:rPr lang="en-US" baseline="0" dirty="0" smtClean="0"/>
              <a:t>-Facebook</a:t>
            </a:r>
          </a:p>
          <a:p>
            <a:r>
              <a:rPr lang="en-US" baseline="0" dirty="0" smtClean="0"/>
              <a:t>-LinkedIn</a:t>
            </a:r>
          </a:p>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52</a:t>
            </a:fld>
            <a:endParaRPr lang="en-US" dirty="0"/>
          </a:p>
        </p:txBody>
      </p:sp>
    </p:spTree>
    <p:extLst>
      <p:ext uri="{BB962C8B-B14F-4D97-AF65-F5344CB8AC3E}">
        <p14:creationId xmlns:p14="http://schemas.microsoft.com/office/powerpoint/2010/main" val="3533400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58</a:t>
            </a:fld>
            <a:endParaRPr lang="en-US" dirty="0"/>
          </a:p>
        </p:txBody>
      </p:sp>
    </p:spTree>
    <p:extLst>
      <p:ext uri="{BB962C8B-B14F-4D97-AF65-F5344CB8AC3E}">
        <p14:creationId xmlns:p14="http://schemas.microsoft.com/office/powerpoint/2010/main" val="3780523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60</a:t>
            </a:fld>
            <a:endParaRPr lang="en-US" dirty="0"/>
          </a:p>
        </p:txBody>
      </p:sp>
    </p:spTree>
    <p:extLst>
      <p:ext uri="{BB962C8B-B14F-4D97-AF65-F5344CB8AC3E}">
        <p14:creationId xmlns:p14="http://schemas.microsoft.com/office/powerpoint/2010/main" val="510751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61</a:t>
            </a:fld>
            <a:endParaRPr lang="en-US" dirty="0"/>
          </a:p>
        </p:txBody>
      </p:sp>
    </p:spTree>
    <p:extLst>
      <p:ext uri="{BB962C8B-B14F-4D97-AF65-F5344CB8AC3E}">
        <p14:creationId xmlns:p14="http://schemas.microsoft.com/office/powerpoint/2010/main" val="1930556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62</a:t>
            </a:fld>
            <a:endParaRPr lang="en-US" dirty="0"/>
          </a:p>
        </p:txBody>
      </p:sp>
    </p:spTree>
    <p:extLst>
      <p:ext uri="{BB962C8B-B14F-4D97-AF65-F5344CB8AC3E}">
        <p14:creationId xmlns:p14="http://schemas.microsoft.com/office/powerpoint/2010/main" val="6453190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63</a:t>
            </a:fld>
            <a:endParaRPr lang="en-US" dirty="0"/>
          </a:p>
        </p:txBody>
      </p:sp>
    </p:spTree>
    <p:extLst>
      <p:ext uri="{BB962C8B-B14F-4D97-AF65-F5344CB8AC3E}">
        <p14:creationId xmlns:p14="http://schemas.microsoft.com/office/powerpoint/2010/main" val="1270745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69</a:t>
            </a:fld>
            <a:endParaRPr lang="en-US" dirty="0"/>
          </a:p>
        </p:txBody>
      </p:sp>
    </p:spTree>
    <p:extLst>
      <p:ext uri="{BB962C8B-B14F-4D97-AF65-F5344CB8AC3E}">
        <p14:creationId xmlns:p14="http://schemas.microsoft.com/office/powerpoint/2010/main" val="796062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70</a:t>
            </a:fld>
            <a:endParaRPr lang="en-US" dirty="0"/>
          </a:p>
        </p:txBody>
      </p:sp>
    </p:spTree>
    <p:extLst>
      <p:ext uri="{BB962C8B-B14F-4D97-AF65-F5344CB8AC3E}">
        <p14:creationId xmlns:p14="http://schemas.microsoft.com/office/powerpoint/2010/main" val="48870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a:t>
            </a:fld>
            <a:endParaRPr lang="en-US" dirty="0"/>
          </a:p>
        </p:txBody>
      </p:sp>
    </p:spTree>
    <p:extLst>
      <p:ext uri="{BB962C8B-B14F-4D97-AF65-F5344CB8AC3E}">
        <p14:creationId xmlns:p14="http://schemas.microsoft.com/office/powerpoint/2010/main" val="663997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71</a:t>
            </a:fld>
            <a:endParaRPr lang="en-US" dirty="0"/>
          </a:p>
        </p:txBody>
      </p:sp>
    </p:spTree>
    <p:extLst>
      <p:ext uri="{BB962C8B-B14F-4D97-AF65-F5344CB8AC3E}">
        <p14:creationId xmlns:p14="http://schemas.microsoft.com/office/powerpoint/2010/main" val="3516099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72</a:t>
            </a:fld>
            <a:endParaRPr lang="en-US" dirty="0"/>
          </a:p>
        </p:txBody>
      </p:sp>
    </p:spTree>
    <p:extLst>
      <p:ext uri="{BB962C8B-B14F-4D97-AF65-F5344CB8AC3E}">
        <p14:creationId xmlns:p14="http://schemas.microsoft.com/office/powerpoint/2010/main" val="1452834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works off their own branch, or copy of the official codebook</a:t>
            </a:r>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73</a:t>
            </a:fld>
            <a:endParaRPr lang="en-US"/>
          </a:p>
        </p:txBody>
      </p:sp>
    </p:spTree>
    <p:extLst>
      <p:ext uri="{BB962C8B-B14F-4D97-AF65-F5344CB8AC3E}">
        <p14:creationId xmlns:p14="http://schemas.microsoft.com/office/powerpoint/2010/main" val="1447226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make revisions</a:t>
            </a:r>
            <a:r>
              <a:rPr lang="en-US" baseline="0" dirty="0" smtClean="0"/>
              <a:t> to DDI</a:t>
            </a:r>
          </a:p>
          <a:p>
            <a:r>
              <a:rPr lang="en-US" baseline="0" dirty="0" smtClean="0"/>
              <a:t>As they do so, the data owner can see these changes</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74</a:t>
            </a:fld>
            <a:endParaRPr lang="en-US"/>
          </a:p>
        </p:txBody>
      </p:sp>
    </p:spTree>
    <p:extLst>
      <p:ext uri="{BB962C8B-B14F-4D97-AF65-F5344CB8AC3E}">
        <p14:creationId xmlns:p14="http://schemas.microsoft.com/office/powerpoint/2010/main" val="2558525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a certain point the data owner decides to merge any of the user’s changes back into the official version</a:t>
            </a:r>
          </a:p>
        </p:txBody>
      </p:sp>
      <p:sp>
        <p:nvSpPr>
          <p:cNvPr id="4" name="Slide Number Placeholder 3"/>
          <p:cNvSpPr>
            <a:spLocks noGrp="1"/>
          </p:cNvSpPr>
          <p:nvPr>
            <p:ph type="sldNum" sz="quarter" idx="10"/>
          </p:nvPr>
        </p:nvSpPr>
        <p:spPr/>
        <p:txBody>
          <a:bodyPr/>
          <a:lstStyle/>
          <a:p>
            <a:fld id="{6C72C24B-2006-4313-B3DE-5EBE1D41F801}" type="slidenum">
              <a:rPr lang="en-US" smtClean="0"/>
              <a:t>75</a:t>
            </a:fld>
            <a:endParaRPr lang="en-US"/>
          </a:p>
        </p:txBody>
      </p:sp>
    </p:spTree>
    <p:extLst>
      <p:ext uri="{BB962C8B-B14F-4D97-AF65-F5344CB8AC3E}">
        <p14:creationId xmlns:p14="http://schemas.microsoft.com/office/powerpoint/2010/main" val="916267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reality, each network of CED2AR instances has more than two branches</a:t>
            </a:r>
          </a:p>
          <a:p>
            <a:r>
              <a:rPr lang="en-US" baseline="0" dirty="0" smtClean="0"/>
              <a:t>A branch can track all the change on one server</a:t>
            </a:r>
          </a:p>
          <a:p>
            <a:r>
              <a:rPr lang="en-US" baseline="0" dirty="0" smtClean="0"/>
              <a:t>Or all the changes on a single user’s desktop</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76</a:t>
            </a:fld>
            <a:endParaRPr lang="en-US"/>
          </a:p>
        </p:txBody>
      </p:sp>
    </p:spTree>
    <p:extLst>
      <p:ext uri="{BB962C8B-B14F-4D97-AF65-F5344CB8AC3E}">
        <p14:creationId xmlns:p14="http://schemas.microsoft.com/office/powerpoint/2010/main" val="157660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Database only has valid DDI XML </a:t>
            </a:r>
          </a:p>
          <a:p>
            <a:pPr marL="228600" indent="-228600">
              <a:buAutoNum type="arabicPeriod"/>
            </a:pPr>
            <a:r>
              <a:rPr lang="en-US" dirty="0" smtClean="0"/>
              <a:t>Web application controls dat</a:t>
            </a:r>
            <a:r>
              <a:rPr lang="en-US" baseline="0" dirty="0" smtClean="0"/>
              <a:t>a flow</a:t>
            </a:r>
          </a:p>
          <a:p>
            <a:pPr marL="228600" indent="-228600">
              <a:buAutoNum type="arabicPeriod"/>
            </a:pPr>
            <a:r>
              <a:rPr lang="en-US" dirty="0" smtClean="0"/>
              <a:t>Acces</a:t>
            </a:r>
            <a:r>
              <a:rPr lang="en-US" baseline="0" dirty="0" smtClean="0"/>
              <a:t>s to the repository can vary, and can be manually changed or updated with ced2ar</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77</a:t>
            </a:fld>
            <a:endParaRPr lang="en-US"/>
          </a:p>
        </p:txBody>
      </p:sp>
    </p:spTree>
    <p:extLst>
      <p:ext uri="{BB962C8B-B14F-4D97-AF65-F5344CB8AC3E}">
        <p14:creationId xmlns:p14="http://schemas.microsoft.com/office/powerpoint/2010/main" val="2532623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Everything within a single server we refer</a:t>
            </a:r>
            <a:r>
              <a:rPr lang="en-US" baseline="0" dirty="0" smtClean="0"/>
              <a:t> to as an instance of ced2ar</a:t>
            </a:r>
          </a:p>
        </p:txBody>
      </p:sp>
      <p:sp>
        <p:nvSpPr>
          <p:cNvPr id="4" name="Slide Number Placeholder 3"/>
          <p:cNvSpPr>
            <a:spLocks noGrp="1"/>
          </p:cNvSpPr>
          <p:nvPr>
            <p:ph type="sldNum" sz="quarter" idx="10"/>
          </p:nvPr>
        </p:nvSpPr>
        <p:spPr/>
        <p:txBody>
          <a:bodyPr/>
          <a:lstStyle/>
          <a:p>
            <a:fld id="{6C72C24B-2006-4313-B3DE-5EBE1D41F801}" type="slidenum">
              <a:rPr lang="en-US" smtClean="0"/>
              <a:t>78</a:t>
            </a:fld>
            <a:endParaRPr lang="en-US"/>
          </a:p>
        </p:txBody>
      </p:sp>
    </p:spTree>
    <p:extLst>
      <p:ext uri="{BB962C8B-B14F-4D97-AF65-F5344CB8AC3E}">
        <p14:creationId xmlns:p14="http://schemas.microsoft.com/office/powerpoint/2010/main" val="19595896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-CED2AR is not a single website</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79</a:t>
            </a:fld>
            <a:endParaRPr lang="en-US"/>
          </a:p>
        </p:txBody>
      </p:sp>
    </p:spTree>
    <p:extLst>
      <p:ext uri="{BB962C8B-B14F-4D97-AF65-F5344CB8AC3E}">
        <p14:creationId xmlns:p14="http://schemas.microsoft.com/office/powerpoint/2010/main" val="3835248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Official</a:t>
            </a:r>
            <a:r>
              <a:rPr lang="en-US" baseline="0" dirty="0" smtClean="0"/>
              <a:t> copy describes authoritative copy can </a:t>
            </a:r>
            <a:r>
              <a:rPr lang="en-US" baseline="0" smtClean="0"/>
              <a:t>be found</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80</a:t>
            </a:fld>
            <a:endParaRPr lang="en-US"/>
          </a:p>
        </p:txBody>
      </p:sp>
    </p:spTree>
    <p:extLst>
      <p:ext uri="{BB962C8B-B14F-4D97-AF65-F5344CB8AC3E}">
        <p14:creationId xmlns:p14="http://schemas.microsoft.com/office/powerpoint/2010/main" val="4126003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this may be the future</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10</a:t>
            </a:fld>
            <a:endParaRPr lang="en-US" dirty="0"/>
          </a:p>
        </p:txBody>
      </p:sp>
    </p:spTree>
    <p:extLst>
      <p:ext uri="{BB962C8B-B14F-4D97-AF65-F5344CB8AC3E}">
        <p14:creationId xmlns:p14="http://schemas.microsoft.com/office/powerpoint/2010/main" val="1692108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 synchronized with cloud based repository called </a:t>
            </a:r>
            <a:r>
              <a:rPr lang="en-US" dirty="0" err="1" smtClean="0"/>
              <a:t>BitBucket</a:t>
            </a:r>
            <a:endParaRPr lang="en-US" dirty="0" smtClean="0"/>
          </a:p>
          <a:p>
            <a:r>
              <a:rPr lang="en-US" dirty="0" smtClean="0"/>
              <a:t>-Changes are available to view or download online </a:t>
            </a:r>
          </a:p>
          <a:p>
            <a:r>
              <a:rPr lang="en-US" dirty="0" smtClean="0"/>
              <a:t>-Each commit is a compilation of changes</a:t>
            </a:r>
          </a:p>
          <a:p>
            <a:r>
              <a:rPr lang="en-US" dirty="0" smtClean="0"/>
              <a:t>--Within the commit message, user’s edits are </a:t>
            </a:r>
            <a:r>
              <a:rPr lang="en-US" dirty="0" err="1" smtClean="0"/>
              <a:t>referenceable</a:t>
            </a:r>
            <a:r>
              <a:rPr lang="en-US" dirty="0" smtClean="0"/>
              <a:t> by unique elements in DDI and their email address</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81</a:t>
            </a:fld>
            <a:endParaRPr lang="en-US"/>
          </a:p>
        </p:txBody>
      </p:sp>
    </p:spTree>
    <p:extLst>
      <p:ext uri="{BB962C8B-B14F-4D97-AF65-F5344CB8AC3E}">
        <p14:creationId xmlns:p14="http://schemas.microsoft.com/office/powerpoint/2010/main" val="782660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Remote repository could be cloud based, local, or even offline</a:t>
            </a:r>
          </a:p>
          <a:p>
            <a:r>
              <a:rPr lang="en-US" dirty="0" smtClean="0"/>
              <a:t>User has</a:t>
            </a:r>
            <a:r>
              <a:rPr lang="en-US" baseline="0" dirty="0" smtClean="0"/>
              <a:t> the possibility to disable remote pushes</a:t>
            </a:r>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82</a:t>
            </a:fld>
            <a:endParaRPr lang="en-US"/>
          </a:p>
        </p:txBody>
      </p:sp>
    </p:spTree>
    <p:extLst>
      <p:ext uri="{BB962C8B-B14F-4D97-AF65-F5344CB8AC3E}">
        <p14:creationId xmlns:p14="http://schemas.microsoft.com/office/powerpoint/2010/main" val="26883010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 to manage the flow of metadata</a:t>
            </a:r>
            <a:r>
              <a:rPr lang="en-US" baseline="0" dirty="0" smtClean="0"/>
              <a:t> This allows you to:</a:t>
            </a:r>
          </a:p>
          <a:p>
            <a:r>
              <a:rPr lang="en-US" baseline="0" dirty="0" smtClean="0"/>
              <a:t>-Add codebooks from other instances</a:t>
            </a:r>
          </a:p>
          <a:p>
            <a:r>
              <a:rPr lang="en-US" baseline="0" dirty="0" smtClean="0"/>
              <a:t>-Resolve conflicts</a:t>
            </a:r>
          </a:p>
          <a:p>
            <a:r>
              <a:rPr lang="en-US" baseline="0" dirty="0" smtClean="0"/>
              <a:t>-Delete invalid codebooks</a:t>
            </a:r>
          </a:p>
          <a:p>
            <a:r>
              <a:rPr lang="en-US" dirty="0" smtClean="0"/>
              <a:t>-Push</a:t>
            </a:r>
            <a:r>
              <a:rPr lang="en-US" baseline="0" dirty="0" smtClean="0"/>
              <a:t> or pull changes </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83</a:t>
            </a:fld>
            <a:endParaRPr lang="en-US"/>
          </a:p>
        </p:txBody>
      </p:sp>
    </p:spTree>
    <p:extLst>
      <p:ext uri="{BB962C8B-B14F-4D97-AF65-F5344CB8AC3E}">
        <p14:creationId xmlns:p14="http://schemas.microsoft.com/office/powerpoint/2010/main" val="1891335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84</a:t>
            </a:fld>
            <a:endParaRPr lang="en-US"/>
          </a:p>
        </p:txBody>
      </p:sp>
    </p:spTree>
    <p:extLst>
      <p:ext uri="{BB962C8B-B14F-4D97-AF65-F5344CB8AC3E}">
        <p14:creationId xmlns:p14="http://schemas.microsoft.com/office/powerpoint/2010/main" val="2893233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data provider maintains the master branch of metadata, which is practically read only. </a:t>
            </a:r>
          </a:p>
          <a:p>
            <a:r>
              <a:rPr lang="en-US" baseline="0" dirty="0" smtClean="0"/>
              <a:t>The from the master branch, a wiki branch, or community branch is contributed.</a:t>
            </a:r>
          </a:p>
        </p:txBody>
      </p:sp>
      <p:sp>
        <p:nvSpPr>
          <p:cNvPr id="4" name="Slide Number Placeholder 3"/>
          <p:cNvSpPr>
            <a:spLocks noGrp="1"/>
          </p:cNvSpPr>
          <p:nvPr>
            <p:ph type="sldNum" sz="quarter" idx="10"/>
          </p:nvPr>
        </p:nvSpPr>
        <p:spPr/>
        <p:txBody>
          <a:bodyPr/>
          <a:lstStyle/>
          <a:p>
            <a:fld id="{6C72C24B-2006-4313-B3DE-5EBE1D41F801}" type="slidenum">
              <a:rPr lang="en-US" smtClean="0"/>
              <a:t>86</a:t>
            </a:fld>
            <a:endParaRPr lang="en-US"/>
          </a:p>
        </p:txBody>
      </p:sp>
    </p:spTree>
    <p:extLst>
      <p:ext uri="{BB962C8B-B14F-4D97-AF65-F5344CB8AC3E}">
        <p14:creationId xmlns:p14="http://schemas.microsoft.com/office/powerpoint/2010/main" val="42373432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users edit on different platforms they </a:t>
            </a:r>
          </a:p>
        </p:txBody>
      </p:sp>
      <p:sp>
        <p:nvSpPr>
          <p:cNvPr id="4" name="Slide Number Placeholder 3"/>
          <p:cNvSpPr>
            <a:spLocks noGrp="1"/>
          </p:cNvSpPr>
          <p:nvPr>
            <p:ph type="sldNum" sz="quarter" idx="10"/>
          </p:nvPr>
        </p:nvSpPr>
        <p:spPr/>
        <p:txBody>
          <a:bodyPr/>
          <a:lstStyle/>
          <a:p>
            <a:fld id="{6C72C24B-2006-4313-B3DE-5EBE1D41F801}" type="slidenum">
              <a:rPr lang="en-US" smtClean="0"/>
              <a:t>87</a:t>
            </a:fld>
            <a:endParaRPr lang="en-US"/>
          </a:p>
        </p:txBody>
      </p:sp>
    </p:spTree>
    <p:extLst>
      <p:ext uri="{BB962C8B-B14F-4D97-AF65-F5344CB8AC3E}">
        <p14:creationId xmlns:p14="http://schemas.microsoft.com/office/powerpoint/2010/main" val="952532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88</a:t>
            </a:fld>
            <a:endParaRPr lang="en-US"/>
          </a:p>
        </p:txBody>
      </p:sp>
    </p:spTree>
    <p:extLst>
      <p:ext uri="{BB962C8B-B14F-4D97-AF65-F5344CB8AC3E}">
        <p14:creationId xmlns:p14="http://schemas.microsoft.com/office/powerpoint/2010/main" val="34502520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89</a:t>
            </a:fld>
            <a:endParaRPr lang="en-US"/>
          </a:p>
        </p:txBody>
      </p:sp>
    </p:spTree>
    <p:extLst>
      <p:ext uri="{BB962C8B-B14F-4D97-AF65-F5344CB8AC3E}">
        <p14:creationId xmlns:p14="http://schemas.microsoft.com/office/powerpoint/2010/main" val="3538766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90</a:t>
            </a:fld>
            <a:endParaRPr lang="en-US"/>
          </a:p>
        </p:txBody>
      </p:sp>
    </p:spTree>
    <p:extLst>
      <p:ext uri="{BB962C8B-B14F-4D97-AF65-F5344CB8AC3E}">
        <p14:creationId xmlns:p14="http://schemas.microsoft.com/office/powerpoint/2010/main" val="1931942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91</a:t>
            </a:fld>
            <a:endParaRPr lang="en-US"/>
          </a:p>
        </p:txBody>
      </p:sp>
    </p:spTree>
    <p:extLst>
      <p:ext uri="{BB962C8B-B14F-4D97-AF65-F5344CB8AC3E}">
        <p14:creationId xmlns:p14="http://schemas.microsoft.com/office/powerpoint/2010/main" val="583652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31</a:t>
            </a:fld>
            <a:endParaRPr lang="en-US" dirty="0"/>
          </a:p>
        </p:txBody>
      </p:sp>
    </p:spTree>
    <p:extLst>
      <p:ext uri="{BB962C8B-B14F-4D97-AF65-F5344CB8AC3E}">
        <p14:creationId xmlns:p14="http://schemas.microsoft.com/office/powerpoint/2010/main" val="3563653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92</a:t>
            </a:fld>
            <a:endParaRPr lang="en-US"/>
          </a:p>
        </p:txBody>
      </p:sp>
    </p:spTree>
    <p:extLst>
      <p:ext uri="{BB962C8B-B14F-4D97-AF65-F5344CB8AC3E}">
        <p14:creationId xmlns:p14="http://schemas.microsoft.com/office/powerpoint/2010/main" val="29008310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93</a:t>
            </a:fld>
            <a:endParaRPr lang="en-US"/>
          </a:p>
        </p:txBody>
      </p:sp>
    </p:spTree>
    <p:extLst>
      <p:ext uri="{BB962C8B-B14F-4D97-AF65-F5344CB8AC3E}">
        <p14:creationId xmlns:p14="http://schemas.microsoft.com/office/powerpoint/2010/main" val="1508039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Pronounced</a:t>
            </a:r>
            <a:r>
              <a:rPr lang="en-US" baseline="0" dirty="0" smtClean="0"/>
              <a:t> /ˈsidər/, like a cedar tree</a:t>
            </a:r>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32</a:t>
            </a:fld>
            <a:endParaRPr lang="en-US" dirty="0"/>
          </a:p>
        </p:txBody>
      </p:sp>
    </p:spTree>
    <p:extLst>
      <p:ext uri="{BB962C8B-B14F-4D97-AF65-F5344CB8AC3E}">
        <p14:creationId xmlns:p14="http://schemas.microsoft.com/office/powerpoint/2010/main" val="1428014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33</a:t>
            </a:fld>
            <a:endParaRPr lang="en-US" dirty="0"/>
          </a:p>
        </p:txBody>
      </p:sp>
    </p:spTree>
    <p:extLst>
      <p:ext uri="{BB962C8B-B14F-4D97-AF65-F5344CB8AC3E}">
        <p14:creationId xmlns:p14="http://schemas.microsoft.com/office/powerpoint/2010/main" val="214307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Web</a:t>
            </a:r>
            <a:r>
              <a:rPr lang="en-US" baseline="0" dirty="0" smtClean="0"/>
              <a:t> based, open source, and free for non-commercial use</a:t>
            </a:r>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34</a:t>
            </a:fld>
            <a:endParaRPr lang="en-US" dirty="0"/>
          </a:p>
        </p:txBody>
      </p:sp>
    </p:spTree>
    <p:extLst>
      <p:ext uri="{BB962C8B-B14F-4D97-AF65-F5344CB8AC3E}">
        <p14:creationId xmlns:p14="http://schemas.microsoft.com/office/powerpoint/2010/main" val="3724260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Instances of</a:t>
            </a:r>
            <a:r>
              <a:rPr lang="en-US" baseline="0" dirty="0" smtClean="0"/>
              <a:t> </a:t>
            </a:r>
            <a:r>
              <a:rPr lang="en-US" dirty="0" smtClean="0"/>
              <a:t>CED</a:t>
            </a:r>
            <a:r>
              <a:rPr lang="en-US" baseline="30000" dirty="0" smtClean="0"/>
              <a:t>2</a:t>
            </a:r>
            <a:r>
              <a:rPr lang="en-US" baseline="0" dirty="0" smtClean="0"/>
              <a:t>AR are networked together in a distributed system – no centralized repository</a:t>
            </a:r>
            <a:br>
              <a:rPr lang="en-US" baseline="0" dirty="0" smtClean="0"/>
            </a:br>
            <a:r>
              <a:rPr lang="en-US" baseline="0" dirty="0" smtClean="0"/>
              <a:t>Three key instances exist for the curation process</a:t>
            </a:r>
          </a:p>
          <a:p>
            <a:pPr marL="228600" indent="-228600">
              <a:buAutoNum type="arabicPeriod"/>
            </a:pPr>
            <a:r>
              <a:rPr lang="en-US" baseline="0" dirty="0" smtClean="0"/>
              <a:t>An internal server to stage metadata</a:t>
            </a:r>
          </a:p>
          <a:p>
            <a:pPr marL="228600" indent="-228600">
              <a:buAutoNum type="arabicPeriod"/>
            </a:pPr>
            <a:r>
              <a:rPr lang="en-US" baseline="0" dirty="0" smtClean="0"/>
              <a:t>An official server to publish metadata</a:t>
            </a:r>
          </a:p>
          <a:p>
            <a:pPr marL="228600" indent="-228600">
              <a:buAutoNum type="arabicPeriod"/>
            </a:pPr>
            <a:r>
              <a:rPr lang="en-US" baseline="0" dirty="0" smtClean="0"/>
              <a:t>A crowdedsourced, or community server open to modifications</a:t>
            </a:r>
          </a:p>
          <a:p>
            <a:pPr marL="228600" indent="-228600">
              <a:buAutoNum type="arabicPeriod"/>
            </a:pPr>
            <a:endParaRPr lang="en-US" baseline="0" dirty="0" smtClean="0"/>
          </a:p>
          <a:p>
            <a:pPr marL="0" indent="0">
              <a:buNone/>
            </a:pPr>
            <a:r>
              <a:rPr lang="en-US" baseline="0" dirty="0" smtClean="0"/>
              <a:t>Metadata moves between all </a:t>
            </a:r>
            <a:r>
              <a:rPr lang="en-US" baseline="0" smtClean="0"/>
              <a:t>three instances</a:t>
            </a:r>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35</a:t>
            </a:fld>
            <a:endParaRPr lang="en-US" dirty="0"/>
          </a:p>
        </p:txBody>
      </p:sp>
    </p:spTree>
    <p:extLst>
      <p:ext uri="{BB962C8B-B14F-4D97-AF65-F5344CB8AC3E}">
        <p14:creationId xmlns:p14="http://schemas.microsoft.com/office/powerpoint/2010/main" val="1592407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0625_06_174_select.jpg"/>
          <p:cNvPicPr>
            <a:picLocks noChangeAspect="1"/>
          </p:cNvPicPr>
          <p:nvPr userDrawn="1"/>
        </p:nvPicPr>
        <p:blipFill rotWithShape="1">
          <a:blip r:embed="rId2">
            <a:extLst>
              <a:ext uri="{28A0092B-C50C-407E-A947-70E740481C1C}">
                <a14:useLocalDpi xmlns:a14="http://schemas.microsoft.com/office/drawing/2010/main" val="0"/>
              </a:ext>
            </a:extLst>
          </a:blip>
          <a:srcRect l="8032" t="2963" r="5789"/>
          <a:stretch/>
        </p:blipFill>
        <p:spPr>
          <a:xfrm>
            <a:off x="-1" y="0"/>
            <a:ext cx="9144001" cy="6864046"/>
          </a:xfrm>
          <a:prstGeom prst="rect">
            <a:avLst/>
          </a:prstGeom>
        </p:spPr>
      </p:pic>
      <p:sp>
        <p:nvSpPr>
          <p:cNvPr id="4" name="Date Placeholder 3"/>
          <p:cNvSpPr>
            <a:spLocks noGrp="1"/>
          </p:cNvSpPr>
          <p:nvPr>
            <p:ph type="dt" sz="half" idx="10"/>
          </p:nvPr>
        </p:nvSpPr>
        <p:spPr/>
        <p:txBody>
          <a:bodyPr/>
          <a:lstStyle/>
          <a:p>
            <a:fld id="{628EE882-6B05-4B8B-B16C-135FA7908E4B}" type="datetime1">
              <a:rPr lang="en-US" smtClean="0"/>
              <a:t>10-May-16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pic>
        <p:nvPicPr>
          <p:cNvPr id="8" name="Picture 7"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4"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spTree>
    <p:extLst>
      <p:ext uri="{BB962C8B-B14F-4D97-AF65-F5344CB8AC3E}">
        <p14:creationId xmlns:p14="http://schemas.microsoft.com/office/powerpoint/2010/main" val="24315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B080D-BC46-4046-AD24-E39BD0DFB06F}" type="datetimeFigureOut">
              <a:rPr lang="en-US" smtClean="0"/>
              <a:t>10-May-16</a:t>
            </a:fld>
            <a:endParaRPr lang="en-US"/>
          </a:p>
        </p:txBody>
      </p:sp>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4" name="Slide Number Placeholder 3"/>
          <p:cNvSpPr>
            <a:spLocks noGrp="1"/>
          </p:cNvSpPr>
          <p:nvPr>
            <p:ph type="sldNum" sz="quarter" idx="12"/>
          </p:nvPr>
        </p:nvSpPr>
        <p:spPr/>
        <p:txBody>
          <a:bodyPr/>
          <a:lstStyle/>
          <a:p>
            <a:fld id="{BBFE1B04-F06B-446A-A5F6-C86870B512CC}" type="slidenum">
              <a:rPr lang="en-US" smtClean="0"/>
              <a:t>‹#›</a:t>
            </a:fld>
            <a:endParaRPr lang="en-US"/>
          </a:p>
        </p:txBody>
      </p:sp>
    </p:spTree>
    <p:extLst>
      <p:ext uri="{BB962C8B-B14F-4D97-AF65-F5344CB8AC3E}">
        <p14:creationId xmlns:p14="http://schemas.microsoft.com/office/powerpoint/2010/main" val="3446886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4B080D-BC46-4046-AD24-E39BD0DFB06F}" type="datetimeFigureOut">
              <a:rPr lang="en-US" smtClean="0"/>
              <a:t>10-May-16</a:t>
            </a:fld>
            <a:endParaRPr lang="en-US"/>
          </a:p>
        </p:txBody>
      </p:sp>
      <p:sp>
        <p:nvSpPr>
          <p:cNvPr id="4" name="Footer Placeholder 3"/>
          <p:cNvSpPr>
            <a:spLocks noGrp="1"/>
          </p:cNvSpPr>
          <p:nvPr>
            <p:ph type="ftr" sz="quarter" idx="11"/>
          </p:nvPr>
        </p:nvSpPr>
        <p:spPr/>
        <p:txBody>
          <a:bodyPr/>
          <a:lstStyle/>
          <a:p>
            <a:r>
              <a:rPr lang="en-US" smtClean="0"/>
              <a:t>(c) 2016 John M. Abowd and Lars Vilhuber</a:t>
            </a:r>
            <a:endParaRPr lang="en-US"/>
          </a:p>
        </p:txBody>
      </p:sp>
      <p:sp>
        <p:nvSpPr>
          <p:cNvPr id="5" name="Slide Number Placeholder 4"/>
          <p:cNvSpPr>
            <a:spLocks noGrp="1"/>
          </p:cNvSpPr>
          <p:nvPr>
            <p:ph type="sldNum" sz="quarter" idx="12"/>
          </p:nvPr>
        </p:nvSpPr>
        <p:spPr/>
        <p:txBody>
          <a:bodyPr/>
          <a:lstStyle/>
          <a:p>
            <a:fld id="{BBFE1B04-F06B-446A-A5F6-C86870B512CC}" type="slidenum">
              <a:rPr lang="en-US" smtClean="0"/>
              <a:t>‹#›</a:t>
            </a:fld>
            <a:endParaRPr lang="en-US"/>
          </a:p>
        </p:txBody>
      </p:sp>
    </p:spTree>
    <p:extLst>
      <p:ext uri="{BB962C8B-B14F-4D97-AF65-F5344CB8AC3E}">
        <p14:creationId xmlns:p14="http://schemas.microsoft.com/office/powerpoint/2010/main" val="1158135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4B080D-BC46-4046-AD24-E39BD0DFB06F}" type="datetimeFigureOut">
              <a:rPr lang="en-US" smtClean="0"/>
              <a:t>10-May-16</a:t>
            </a:fld>
            <a:endParaRPr lang="en-US"/>
          </a:p>
        </p:txBody>
      </p:sp>
      <p:sp>
        <p:nvSpPr>
          <p:cNvPr id="6" name="Footer Placeholder 5"/>
          <p:cNvSpPr>
            <a:spLocks noGrp="1"/>
          </p:cNvSpPr>
          <p:nvPr>
            <p:ph type="ftr" sz="quarter" idx="11"/>
          </p:nvPr>
        </p:nvSpPr>
        <p:spPr/>
        <p:txBody>
          <a:bodyPr/>
          <a:lstStyle/>
          <a:p>
            <a:r>
              <a:rPr lang="en-US" smtClean="0"/>
              <a:t>(c) 2016 John M. Abowd and Lars Vilhuber</a:t>
            </a:r>
            <a:endParaRPr lang="en-US"/>
          </a:p>
        </p:txBody>
      </p:sp>
      <p:sp>
        <p:nvSpPr>
          <p:cNvPr id="7" name="Slide Number Placeholder 6"/>
          <p:cNvSpPr>
            <a:spLocks noGrp="1"/>
          </p:cNvSpPr>
          <p:nvPr>
            <p:ph type="sldNum" sz="quarter" idx="12"/>
          </p:nvPr>
        </p:nvSpPr>
        <p:spPr/>
        <p:txBody>
          <a:bodyPr/>
          <a:lstStyle/>
          <a:p>
            <a:fld id="{BBFE1B04-F06B-446A-A5F6-C86870B512CC}" type="slidenum">
              <a:rPr lang="en-US" smtClean="0"/>
              <a:t>‹#›</a:t>
            </a:fld>
            <a:endParaRPr lang="en-US"/>
          </a:p>
        </p:txBody>
      </p:sp>
    </p:spTree>
    <p:extLst>
      <p:ext uri="{BB962C8B-B14F-4D97-AF65-F5344CB8AC3E}">
        <p14:creationId xmlns:p14="http://schemas.microsoft.com/office/powerpoint/2010/main" val="141886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descr="0580_07_119_select.jpg"/>
          <p:cNvPicPr>
            <a:picLocks noChangeAspect="1"/>
          </p:cNvPicPr>
          <p:nvPr userDrawn="1"/>
        </p:nvPicPr>
        <p:blipFill rotWithShape="1">
          <a:blip r:embed="rId2">
            <a:extLst>
              <a:ext uri="{28A0092B-C50C-407E-A947-70E740481C1C}">
                <a14:useLocalDpi xmlns:a14="http://schemas.microsoft.com/office/drawing/2010/main" val="0"/>
              </a:ext>
            </a:extLst>
          </a:blip>
          <a:srcRect l="8259" r="254"/>
          <a:stretch/>
        </p:blipFill>
        <p:spPr>
          <a:xfrm>
            <a:off x="-8467" y="200377"/>
            <a:ext cx="9144001" cy="6663266"/>
          </a:xfrm>
          <a:prstGeom prst="rect">
            <a:avLst/>
          </a:prstGeom>
        </p:spPr>
      </p:pic>
      <p:sp>
        <p:nvSpPr>
          <p:cNvPr id="4" name="Date Placeholder 3"/>
          <p:cNvSpPr>
            <a:spLocks noGrp="1"/>
          </p:cNvSpPr>
          <p:nvPr>
            <p:ph type="dt" sz="half" idx="10"/>
          </p:nvPr>
        </p:nvSpPr>
        <p:spPr/>
        <p:txBody>
          <a:bodyPr/>
          <a:lstStyle/>
          <a:p>
            <a:fld id="{C66E6D01-F780-4E3C-A6F9-3CCBE398E397}" type="datetime1">
              <a:rPr lang="en-US" smtClean="0"/>
              <a:t>10-May-16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pic>
        <p:nvPicPr>
          <p:cNvPr id="8" name="Picture 7"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4"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spTree>
    <p:extLst>
      <p:ext uri="{BB962C8B-B14F-4D97-AF65-F5344CB8AC3E}">
        <p14:creationId xmlns:p14="http://schemas.microsoft.com/office/powerpoint/2010/main" val="12651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4" name="Picture 13" descr="0957_12_052_select.jpg"/>
          <p:cNvPicPr>
            <a:picLocks noChangeAspect="1"/>
          </p:cNvPicPr>
          <p:nvPr userDrawn="1"/>
        </p:nvPicPr>
        <p:blipFill rotWithShape="1">
          <a:blip r:embed="rId2">
            <a:extLst>
              <a:ext uri="{28A0092B-C50C-407E-A947-70E740481C1C}">
                <a14:useLocalDpi xmlns:a14="http://schemas.microsoft.com/office/drawing/2010/main" val="0"/>
              </a:ext>
            </a:extLst>
          </a:blip>
          <a:srcRect l="8280"/>
          <a:stretch/>
        </p:blipFill>
        <p:spPr>
          <a:xfrm>
            <a:off x="0" y="211668"/>
            <a:ext cx="9144000" cy="6646333"/>
          </a:xfrm>
          <a:prstGeom prst="rect">
            <a:avLst/>
          </a:prstGeom>
        </p:spPr>
      </p:pic>
      <p:sp>
        <p:nvSpPr>
          <p:cNvPr id="4" name="Date Placeholder 3"/>
          <p:cNvSpPr>
            <a:spLocks noGrp="1"/>
          </p:cNvSpPr>
          <p:nvPr>
            <p:ph type="dt" sz="half" idx="10"/>
          </p:nvPr>
        </p:nvSpPr>
        <p:spPr/>
        <p:txBody>
          <a:bodyPr/>
          <a:lstStyle/>
          <a:p>
            <a:fld id="{735E9F3A-9603-447C-8FF5-D9AD38177F3D}" type="datetime1">
              <a:rPr lang="en-US" smtClean="0"/>
              <a:t>10-May-16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4"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pic>
        <p:nvPicPr>
          <p:cNvPr id="10" name="Picture 9"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Tree>
    <p:extLst>
      <p:ext uri="{BB962C8B-B14F-4D97-AF65-F5344CB8AC3E}">
        <p14:creationId xmlns:p14="http://schemas.microsoft.com/office/powerpoint/2010/main" val="316921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883B3C-45AB-40A6-8DED-BE3F4ADFA5FF}" type="datetime1">
              <a:rPr lang="en-US" smtClean="0"/>
              <a:t>10-May-16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7" name="Rectangle 6"/>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4" y="402168"/>
            <a:ext cx="1384300" cy="1267968"/>
          </a:xfrm>
          <a:prstGeom prst="rect">
            <a:avLst/>
          </a:prstGeom>
        </p:spPr>
      </p:pic>
      <p:sp>
        <p:nvSpPr>
          <p:cNvPr id="14" name="Text Placeholder 13"/>
          <p:cNvSpPr>
            <a:spLocks noGrp="1"/>
          </p:cNvSpPr>
          <p:nvPr>
            <p:ph type="body" sz="quarter" idx="13"/>
          </p:nvPr>
        </p:nvSpPr>
        <p:spPr>
          <a:xfrm>
            <a:off x="0" y="3740064"/>
            <a:ext cx="9144000" cy="1104986"/>
          </a:xfrm>
        </p:spPr>
        <p:txBody>
          <a:bodyPr>
            <a:normAutofit/>
          </a:bodyPr>
          <a:lstStyle>
            <a:lvl1pPr marL="0" indent="0" algn="ctr">
              <a:buNone/>
              <a:defRPr sz="2800" baseline="0">
                <a:solidFill>
                  <a:schemeClr val="accent2"/>
                </a:solidFill>
              </a:defRPr>
            </a:lvl1pPr>
          </a:lstStyle>
          <a:p>
            <a:pPr lvl="0"/>
            <a:endParaRPr lang="en-US" dirty="0"/>
          </a:p>
        </p:txBody>
      </p:sp>
      <p:sp>
        <p:nvSpPr>
          <p:cNvPr id="16" name="Title 15"/>
          <p:cNvSpPr>
            <a:spLocks noGrp="1"/>
          </p:cNvSpPr>
          <p:nvPr>
            <p:ph type="title"/>
          </p:nvPr>
        </p:nvSpPr>
        <p:spPr>
          <a:xfrm>
            <a:off x="0" y="1828800"/>
            <a:ext cx="9144000" cy="1752600"/>
          </a:xfrm>
        </p:spPr>
        <p:txBody>
          <a:bodyPr>
            <a:normAutofit/>
          </a:bodyPr>
          <a:lstStyle>
            <a:lvl1pPr>
              <a:defRPr sz="4400" b="1">
                <a:solidFill>
                  <a:schemeClr val="accent3"/>
                </a:solidFill>
                <a:latin typeface="+mj-lt"/>
              </a:defRPr>
            </a:lvl1pPr>
          </a:lstStyle>
          <a:p>
            <a:endParaRPr lang="en-US" sz="2800" dirty="0" smtClean="0">
              <a:solidFill>
                <a:srgbClr val="A7998B"/>
              </a:solidFill>
              <a:latin typeface="+mj-lt"/>
              <a:cs typeface="Helvetica"/>
            </a:endParaRPr>
          </a:p>
        </p:txBody>
      </p:sp>
    </p:spTree>
    <p:extLst>
      <p:ext uri="{BB962C8B-B14F-4D97-AF65-F5344CB8AC3E}">
        <p14:creationId xmlns:p14="http://schemas.microsoft.com/office/powerpoint/2010/main" val="5402983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1A6538-41F1-4CC5-9157-C9B09165A0E7}" type="datetime1">
              <a:rPr lang="en-US" smtClean="0"/>
              <a:t>10-May-16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4" y="402168"/>
            <a:ext cx="1384300" cy="1267968"/>
          </a:xfrm>
          <a:prstGeom prst="rect">
            <a:avLst/>
          </a:prstGeom>
        </p:spPr>
      </p:pic>
      <p:pic>
        <p:nvPicPr>
          <p:cNvPr id="9" name="Picture 8" descr="campus.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813844"/>
            <a:ext cx="9144000" cy="3044156"/>
          </a:xfrm>
          <a:prstGeom prst="rect">
            <a:avLst/>
          </a:prstGeom>
        </p:spPr>
      </p:pic>
      <p:sp>
        <p:nvSpPr>
          <p:cNvPr id="10" name="Text Placeholder 13"/>
          <p:cNvSpPr>
            <a:spLocks noGrp="1"/>
          </p:cNvSpPr>
          <p:nvPr>
            <p:ph type="body" sz="quarter" idx="13"/>
          </p:nvPr>
        </p:nvSpPr>
        <p:spPr>
          <a:xfrm>
            <a:off x="0" y="1219202"/>
            <a:ext cx="9144000" cy="1905001"/>
          </a:xfrm>
        </p:spPr>
        <p:txBody>
          <a:bodyPr>
            <a:normAutofit/>
          </a:bodyPr>
          <a:lstStyle>
            <a:lvl1pPr marL="0" indent="0" algn="ctr">
              <a:buNone/>
              <a:defRPr sz="3000">
                <a:solidFill>
                  <a:schemeClr val="accent2"/>
                </a:solidFill>
              </a:defRPr>
            </a:lvl1pPr>
          </a:lstStyle>
          <a:p>
            <a:pPr lvl="0"/>
            <a:endParaRPr lang="en-US" dirty="0"/>
          </a:p>
        </p:txBody>
      </p:sp>
      <p:sp>
        <p:nvSpPr>
          <p:cNvPr id="11" name="Title 15"/>
          <p:cNvSpPr>
            <a:spLocks noGrp="1"/>
          </p:cNvSpPr>
          <p:nvPr>
            <p:ph type="title"/>
          </p:nvPr>
        </p:nvSpPr>
        <p:spPr>
          <a:xfrm>
            <a:off x="0" y="763091"/>
            <a:ext cx="9144000" cy="456109"/>
          </a:xfrm>
        </p:spPr>
        <p:txBody>
          <a:bodyPr>
            <a:noAutofit/>
          </a:bodyPr>
          <a:lstStyle>
            <a:lvl1pPr>
              <a:defRPr sz="2400" b="0" baseline="0">
                <a:solidFill>
                  <a:schemeClr val="accent3"/>
                </a:solidFill>
                <a:latin typeface="+mj-lt"/>
              </a:defRPr>
            </a:lvl1pPr>
          </a:lstStyle>
          <a:p>
            <a:endParaRPr lang="en-US" sz="2800" dirty="0" smtClean="0">
              <a:solidFill>
                <a:srgbClr val="A7998B"/>
              </a:solidFill>
              <a:latin typeface="+mj-lt"/>
              <a:cs typeface="Helvetica"/>
            </a:endParaRPr>
          </a:p>
        </p:txBody>
      </p:sp>
    </p:spTree>
    <p:extLst>
      <p:ext uri="{BB962C8B-B14F-4D97-AF65-F5344CB8AC3E}">
        <p14:creationId xmlns:p14="http://schemas.microsoft.com/office/powerpoint/2010/main" val="254504272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02AC6F-C81B-406B-9846-B34B47E99786}" type="datetime1">
              <a:rPr lang="en-US" smtClean="0"/>
              <a:t>10-May-16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Text Placeholder 13"/>
          <p:cNvSpPr>
            <a:spLocks noGrp="1"/>
          </p:cNvSpPr>
          <p:nvPr>
            <p:ph type="body" sz="quarter" idx="13"/>
          </p:nvPr>
        </p:nvSpPr>
        <p:spPr>
          <a:xfrm>
            <a:off x="0" y="1219202"/>
            <a:ext cx="9144000" cy="1905001"/>
          </a:xfrm>
        </p:spPr>
        <p:txBody>
          <a:bodyPr>
            <a:normAutofit/>
          </a:bodyPr>
          <a:lstStyle>
            <a:lvl1pPr marL="0" indent="0" algn="ctr">
              <a:buNone/>
              <a:defRPr sz="3000">
                <a:solidFill>
                  <a:schemeClr val="accent2"/>
                </a:solidFill>
              </a:defRPr>
            </a:lvl1pPr>
          </a:lstStyle>
          <a:p>
            <a:pPr lvl="0"/>
            <a:endParaRPr lang="en-US" dirty="0"/>
          </a:p>
        </p:txBody>
      </p:sp>
      <p:sp>
        <p:nvSpPr>
          <p:cNvPr id="11" name="Title 15"/>
          <p:cNvSpPr>
            <a:spLocks noGrp="1"/>
          </p:cNvSpPr>
          <p:nvPr>
            <p:ph type="title"/>
          </p:nvPr>
        </p:nvSpPr>
        <p:spPr>
          <a:xfrm>
            <a:off x="0" y="763091"/>
            <a:ext cx="9144000" cy="456109"/>
          </a:xfrm>
        </p:spPr>
        <p:txBody>
          <a:bodyPr>
            <a:noAutofit/>
          </a:bodyPr>
          <a:lstStyle>
            <a:lvl1pPr>
              <a:defRPr sz="2400" b="0" baseline="0">
                <a:solidFill>
                  <a:schemeClr val="accent3"/>
                </a:solidFill>
                <a:latin typeface="+mj-lt"/>
              </a:defRPr>
            </a:lvl1pPr>
          </a:lstStyle>
          <a:p>
            <a:endParaRPr lang="en-US" sz="2800" dirty="0" smtClean="0">
              <a:solidFill>
                <a:srgbClr val="A7998B"/>
              </a:solidFill>
              <a:latin typeface="+mj-lt"/>
              <a:cs typeface="Helvetica"/>
            </a:endParaRPr>
          </a:p>
        </p:txBody>
      </p:sp>
      <p:sp>
        <p:nvSpPr>
          <p:cNvPr id="12" name="Picture Placeholder 11"/>
          <p:cNvSpPr>
            <a:spLocks noGrp="1"/>
          </p:cNvSpPr>
          <p:nvPr>
            <p:ph type="pic" sz="quarter" idx="14"/>
          </p:nvPr>
        </p:nvSpPr>
        <p:spPr>
          <a:xfrm>
            <a:off x="0" y="3804551"/>
            <a:ext cx="9144000" cy="3044825"/>
          </a:xfrm>
          <a:solidFill>
            <a:schemeClr val="bg2">
              <a:lumMod val="90000"/>
            </a:schemeClr>
          </a:solidFill>
        </p:spPr>
        <p:txBody>
          <a:bodyPr/>
          <a:lstStyle/>
          <a:p>
            <a:endParaRPr lang="en-US" dirty="0"/>
          </a:p>
        </p:txBody>
      </p:sp>
      <p:pic>
        <p:nvPicPr>
          <p:cNvPr id="13" name="Picture 12" descr="SESQUI_FullColor.ai"/>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04" t="22592" r="12367" b="46049"/>
          <a:stretch/>
        </p:blipFill>
        <p:spPr>
          <a:xfrm>
            <a:off x="285750" y="393126"/>
            <a:ext cx="2116667" cy="1122408"/>
          </a:xfrm>
          <a:prstGeom prst="rect">
            <a:avLst/>
          </a:prstGeom>
        </p:spPr>
      </p:pic>
    </p:spTree>
    <p:extLst>
      <p:ext uri="{BB962C8B-B14F-4D97-AF65-F5344CB8AC3E}">
        <p14:creationId xmlns:p14="http://schemas.microsoft.com/office/powerpoint/2010/main" val="25369479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0150C2-8272-425B-AB95-042F001B11E5}" type="datetime1">
              <a:rPr lang="en-US" smtClean="0"/>
              <a:t>10-May-16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2" name="Picture 11"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3871577" y="-157024"/>
            <a:ext cx="1370059" cy="522449"/>
          </a:xfrm>
          <a:prstGeom prst="rect">
            <a:avLst/>
          </a:prstGeom>
        </p:spPr>
      </p:pic>
      <p:sp>
        <p:nvSpPr>
          <p:cNvPr id="3" name="Text Placeholder 2"/>
          <p:cNvSpPr>
            <a:spLocks noGrp="1"/>
          </p:cNvSpPr>
          <p:nvPr>
            <p:ph type="body" sz="quarter" idx="13"/>
          </p:nvPr>
        </p:nvSpPr>
        <p:spPr>
          <a:xfrm>
            <a:off x="285751" y="1752602"/>
            <a:ext cx="8678863" cy="39989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285750" y="1066800"/>
            <a:ext cx="8677656" cy="685800"/>
          </a:xfrm>
        </p:spPr>
        <p:txBody>
          <a:bodyPr/>
          <a:lstStyle>
            <a:lvl1pPr algn="l">
              <a:defRPr/>
            </a:lvl1pPr>
          </a:lstStyle>
          <a:p>
            <a:r>
              <a:rPr lang="en-US" dirty="0" smtClean="0"/>
              <a:t>Click to edit Master title style</a:t>
            </a:r>
            <a:endParaRPr lang="en-US" dirty="0"/>
          </a:p>
        </p:txBody>
      </p:sp>
      <p:pic>
        <p:nvPicPr>
          <p:cNvPr id="9" name="Picture 8" descr="cu screen b31b1b.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0374"/>
          <a:stretch/>
        </p:blipFill>
        <p:spPr>
          <a:xfrm>
            <a:off x="304801" y="304800"/>
            <a:ext cx="880533" cy="806536"/>
          </a:xfrm>
          <a:prstGeom prst="rect">
            <a:avLst/>
          </a:prstGeom>
        </p:spPr>
      </p:pic>
    </p:spTree>
    <p:extLst>
      <p:ext uri="{BB962C8B-B14F-4D97-AF65-F5344CB8AC3E}">
        <p14:creationId xmlns:p14="http://schemas.microsoft.com/office/powerpoint/2010/main" val="4812784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0331631-B783-4207-A74A-4995C014AAE6}" type="datetime1">
              <a:rPr lang="en-US" smtClean="0"/>
              <a:t>10-May-16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15554C-9387-4378-80C2-5F7076CAC952}" type="slidenum">
              <a:rPr lang="en-US" smtClean="0"/>
              <a:t>‹#›</a:t>
            </a:fld>
            <a:endParaRPr lang="en-US" dirty="0"/>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3871577" y="-157024"/>
            <a:ext cx="1370059" cy="522449"/>
          </a:xfrm>
          <a:prstGeom prst="rect">
            <a:avLst/>
          </a:prstGeom>
        </p:spPr>
      </p:pic>
      <p:sp>
        <p:nvSpPr>
          <p:cNvPr id="2" name="Title 1"/>
          <p:cNvSpPr>
            <a:spLocks noGrp="1"/>
          </p:cNvSpPr>
          <p:nvPr>
            <p:ph type="title"/>
          </p:nvPr>
        </p:nvSpPr>
        <p:spPr>
          <a:xfrm>
            <a:off x="0" y="759712"/>
            <a:ext cx="9144000" cy="538609"/>
          </a:xfrm>
        </p:spPr>
        <p:txBody>
          <a:bodyPr/>
          <a:lstStyle/>
          <a:p>
            <a:r>
              <a:rPr lang="en-US" smtClean="0"/>
              <a:t>Click to edit Master title style</a:t>
            </a:r>
            <a:endParaRPr lang="en-US"/>
          </a:p>
        </p:txBody>
      </p:sp>
      <p:sp>
        <p:nvSpPr>
          <p:cNvPr id="4" name="Text Placeholder 3"/>
          <p:cNvSpPr>
            <a:spLocks noGrp="1"/>
          </p:cNvSpPr>
          <p:nvPr>
            <p:ph type="body" sz="quarter" idx="13"/>
          </p:nvPr>
        </p:nvSpPr>
        <p:spPr>
          <a:xfrm>
            <a:off x="0" y="1298577"/>
            <a:ext cx="9144000" cy="538163"/>
          </a:xfrm>
        </p:spPr>
        <p:txBody>
          <a:bodyPr/>
          <a:lstStyle/>
          <a:p>
            <a:pPr lvl="0"/>
            <a:r>
              <a:rPr lang="en-US" dirty="0" smtClean="0"/>
              <a:t>Click to edit Master text styles</a:t>
            </a:r>
          </a:p>
        </p:txBody>
      </p:sp>
      <p:sp>
        <p:nvSpPr>
          <p:cNvPr id="13" name="Content Placeholder 12"/>
          <p:cNvSpPr>
            <a:spLocks noGrp="1"/>
          </p:cNvSpPr>
          <p:nvPr>
            <p:ph sz="quarter" idx="14"/>
          </p:nvPr>
        </p:nvSpPr>
        <p:spPr>
          <a:xfrm>
            <a:off x="838200" y="2057400"/>
            <a:ext cx="7467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2" name="Picture 11" descr="cu screen b31b1b.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0374"/>
          <a:stretch/>
        </p:blipFill>
        <p:spPr>
          <a:xfrm>
            <a:off x="304801" y="304800"/>
            <a:ext cx="880533" cy="806536"/>
          </a:xfrm>
          <a:prstGeom prst="rect">
            <a:avLst/>
          </a:prstGeom>
        </p:spPr>
      </p:pic>
    </p:spTree>
    <p:extLst>
      <p:ext uri="{BB962C8B-B14F-4D97-AF65-F5344CB8AC3E}">
        <p14:creationId xmlns:p14="http://schemas.microsoft.com/office/powerpoint/2010/main" val="13715044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F781B9-5295-4DC6-8164-0870CB687042}" type="datetime1">
              <a:rPr lang="en-US" smtClean="0"/>
              <a:t>10-May-16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pic>
        <p:nvPicPr>
          <p:cNvPr id="6" name="Picture 5" descr="0889_10_C_lr.jpg"/>
          <p:cNvPicPr>
            <a:picLocks noChangeAspect="1"/>
          </p:cNvPicPr>
          <p:nvPr userDrawn="1"/>
        </p:nvPicPr>
        <p:blipFill rotWithShape="1">
          <a:blip r:embed="rId2">
            <a:extLst>
              <a:ext uri="{28A0092B-C50C-407E-A947-70E740481C1C}">
                <a14:useLocalDpi xmlns:a14="http://schemas.microsoft.com/office/drawing/2010/main" val="0"/>
              </a:ext>
            </a:extLst>
          </a:blip>
          <a:srcRect l="3170" r="7962"/>
          <a:stretch/>
        </p:blipFill>
        <p:spPr>
          <a:xfrm>
            <a:off x="0" y="0"/>
            <a:ext cx="9144000" cy="6858000"/>
          </a:xfrm>
          <a:prstGeom prst="rect">
            <a:avLst/>
          </a:prstGeom>
        </p:spPr>
      </p:pic>
      <p:pic>
        <p:nvPicPr>
          <p:cNvPr id="7" name="Picture 6"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
        <p:nvSpPr>
          <p:cNvPr id="8" name="Rectangle 7"/>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3" hasCustomPrompt="1"/>
          </p:nvPr>
        </p:nvSpPr>
        <p:spPr>
          <a:xfrm>
            <a:off x="285751"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endParaRPr lang="en-US" dirty="0"/>
          </a:p>
        </p:txBody>
      </p:sp>
    </p:spTree>
    <p:extLst>
      <p:ext uri="{BB962C8B-B14F-4D97-AF65-F5344CB8AC3E}">
        <p14:creationId xmlns:p14="http://schemas.microsoft.com/office/powerpoint/2010/main" val="32564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CD9B0-5741-4C04-ABFE-728442024426}" type="datetime1">
              <a:rPr lang="en-US" smtClean="0"/>
              <a:t>10-May-16</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dirty="0"/>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51" r:id="rId4"/>
    <p:sldLayoutId id="2147483660" r:id="rId5"/>
    <p:sldLayoutId id="2147483664" r:id="rId6"/>
    <p:sldLayoutId id="2147483650" r:id="rId7"/>
    <p:sldLayoutId id="2147483657" r:id="rId8"/>
    <p:sldLayoutId id="2147483654" r:id="rId9"/>
    <p:sldLayoutId id="2147483668" r:id="rId10"/>
    <p:sldLayoutId id="2147483669" r:id="rId11"/>
    <p:sldLayoutId id="2147483670" r:id="rId12"/>
  </p:sldLayoutIdLst>
  <p:hf hdr="0" ftr="0" dt="0"/>
  <p:txStyles>
    <p:titleStyle>
      <a:lvl1pPr algn="ctr" defTabSz="914400" rtl="0" eaLnBrk="1" latinLnBrk="0" hangingPunct="1">
        <a:spcBef>
          <a:spcPct val="0"/>
        </a:spcBef>
        <a:buNone/>
        <a:defRPr sz="3200" kern="1200">
          <a:solidFill>
            <a:schemeClr val="accent3"/>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louisvillephotobiennial.files.wordpress.com/2015/05/library.jpg"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hyperlink" Target="http://doi.org/10.3886/E1361V3"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www.vrdc.cornell.edu/info747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www.nsf.gov/awardsearch/showAward.do?AwardNumber=1131848"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hyperlink" Target="http://www2.ncrn.cornell.edu/ced2ar-web"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www.thecontrarianmedia.com/2011/08/dispatches-from-the-stacks-15/" TargetMode="Externa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6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15554C-9387-4378-80C2-5F7076CAC952}" type="slidenum">
              <a:rPr lang="en-US" smtClean="0"/>
              <a:t>1</a:t>
            </a:fld>
            <a:endParaRPr lang="en-US" dirty="0"/>
          </a:p>
        </p:txBody>
      </p:sp>
      <p:sp>
        <p:nvSpPr>
          <p:cNvPr id="5" name="Title 1"/>
          <p:cNvSpPr>
            <a:spLocks noGrp="1"/>
          </p:cNvSpPr>
          <p:nvPr>
            <p:ph type="title"/>
          </p:nvPr>
        </p:nvSpPr>
        <p:spPr>
          <a:xfrm>
            <a:off x="1447800" y="1140897"/>
            <a:ext cx="7696200" cy="1295400"/>
          </a:xfrm>
          <a:solidFill>
            <a:srgbClr val="F8F8F8">
              <a:alpha val="50196"/>
            </a:srgbClr>
          </a:solidFill>
        </p:spPr>
        <p:txBody>
          <a:bodyPr>
            <a:normAutofit/>
          </a:bodyPr>
          <a:lstStyle/>
          <a:p>
            <a:r>
              <a:rPr lang="en-US" dirty="0" smtClean="0">
                <a:solidFill>
                  <a:schemeClr val="tx1"/>
                </a:solidFill>
              </a:rPr>
              <a:t>Crowdsourcing Metadata – Challenges and Outlook</a:t>
            </a:r>
            <a:endParaRPr lang="en-US" sz="2200" dirty="0">
              <a:solidFill>
                <a:schemeClr val="tx1"/>
              </a:solidFill>
            </a:endParaRPr>
          </a:p>
        </p:txBody>
      </p:sp>
      <p:sp>
        <p:nvSpPr>
          <p:cNvPr id="6" name="Text Placeholder 2"/>
          <p:cNvSpPr txBox="1">
            <a:spLocks/>
          </p:cNvSpPr>
          <p:nvPr/>
        </p:nvSpPr>
        <p:spPr>
          <a:xfrm>
            <a:off x="0" y="5181600"/>
            <a:ext cx="9144000" cy="1752600"/>
          </a:xfrm>
          <a:prstGeom prst="rect">
            <a:avLst/>
          </a:prstGeom>
          <a:solidFill>
            <a:srgbClr val="F8F8F8">
              <a:alpha val="50196"/>
            </a:srgbClr>
          </a:solidFill>
          <a:ln>
            <a:noFill/>
          </a:ln>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i="1" dirty="0">
                <a:solidFill>
                  <a:schemeClr val="tx1"/>
                </a:solidFill>
              </a:rPr>
              <a:t>Lars </a:t>
            </a:r>
            <a:r>
              <a:rPr lang="en-US" i="1" dirty="0" smtClean="0">
                <a:solidFill>
                  <a:schemeClr val="tx1"/>
                </a:solidFill>
              </a:rPr>
              <a:t>Vilhuber, William Block </a:t>
            </a:r>
            <a:r>
              <a:rPr lang="en-US" i="1" dirty="0">
                <a:solidFill>
                  <a:schemeClr val="tx1"/>
                </a:solidFill>
              </a:rPr>
              <a:t>(Cornell University)</a:t>
            </a:r>
          </a:p>
          <a:p>
            <a:pPr algn="r"/>
            <a:endParaRPr lang="en-US" i="1" dirty="0">
              <a:solidFill>
                <a:schemeClr val="tx1"/>
              </a:solidFill>
            </a:endParaRPr>
          </a:p>
        </p:txBody>
      </p:sp>
      <p:sp>
        <p:nvSpPr>
          <p:cNvPr id="7" name="Rectangle 6"/>
          <p:cNvSpPr/>
          <p:nvPr/>
        </p:nvSpPr>
        <p:spPr>
          <a:xfrm>
            <a:off x="6511161" y="2074848"/>
            <a:ext cx="2628412" cy="369332"/>
          </a:xfrm>
          <a:prstGeom prst="rect">
            <a:avLst/>
          </a:prstGeom>
        </p:spPr>
        <p:txBody>
          <a:bodyPr wrap="none">
            <a:spAutoFit/>
          </a:bodyPr>
          <a:lstStyle/>
          <a:p>
            <a:r>
              <a:rPr lang="en-US" dirty="0" smtClean="0"/>
              <a:t>Washington, 10 May </a:t>
            </a:r>
            <a:r>
              <a:rPr lang="en-US" dirty="0"/>
              <a:t>2016</a:t>
            </a:r>
          </a:p>
        </p:txBody>
      </p:sp>
    </p:spTree>
    <p:extLst>
      <p:ext uri="{BB962C8B-B14F-4D97-AF65-F5344CB8AC3E}">
        <p14:creationId xmlns:p14="http://schemas.microsoft.com/office/powerpoint/2010/main" val="1552751073"/>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10</a:t>
            </a:fld>
            <a:endParaRPr lang="en-US" dirty="0"/>
          </a:p>
        </p:txBody>
      </p:sp>
      <p:sp>
        <p:nvSpPr>
          <p:cNvPr id="3" name="Text Placeholder 2"/>
          <p:cNvSpPr>
            <a:spLocks noGrp="1"/>
          </p:cNvSpPr>
          <p:nvPr>
            <p:ph type="body" sz="quarter" idx="13"/>
          </p:nvPr>
        </p:nvSpPr>
        <p:spPr>
          <a:xfrm>
            <a:off x="285751" y="6356352"/>
            <a:ext cx="8096250" cy="351987"/>
          </a:xfrm>
        </p:spPr>
        <p:txBody>
          <a:bodyPr>
            <a:normAutofit fontScale="25000" lnSpcReduction="20000"/>
          </a:bodyPr>
          <a:lstStyle/>
          <a:p>
            <a:pPr marL="0" indent="0">
              <a:buNone/>
            </a:pPr>
            <a:r>
              <a:rPr lang="en-US" dirty="0"/>
              <a:t>https://www.flickr.com/photos/15472273@N07/6931305440/in/photolist-byuKCd-oh6Bxu-bMpoYn-aUxMUX-aUxPKF-aUxNwv-aUxNiH-aUxN2V-aUxNb6-aUxNqe-aUxP4F-aUxNLB-biAicF-biA9ar-aUxMte-biAftF-aUxLXr-aUxLKT-aUxMBc-fUMhDZ-pQm1F1-oaGC6t-6Juv4g-6JuiTM-oh78Mr-oyA1Gk-qssnzU-bMpunF-byuB5L-bMpf3n-qKP4GF-qKDrYF-dBNTRV-hEQRCt-Eag36-6Juv46-6Juv3R-6JxXpw-6Ju7Rt-6JxXpN-eJGN8U-6JuiTB-6JuiTx-6JuiU4-6JsUMD-6JsUMZ-6JuiTg-6Ju7R6-6Ju7RH-6JxXpo (</a:t>
            </a:r>
            <a:r>
              <a:rPr lang="en-US" dirty="0" err="1"/>
              <a:t>Stadtbibliothek</a:t>
            </a:r>
            <a:r>
              <a:rPr lang="en-US" dirty="0"/>
              <a:t> </a:t>
            </a:r>
            <a:r>
              <a:rPr lang="en-US" dirty="0" smtClean="0"/>
              <a:t>Stuttgart am </a:t>
            </a:r>
            <a:r>
              <a:rPr lang="en-US" dirty="0" err="1"/>
              <a:t>Mailänder</a:t>
            </a:r>
            <a:r>
              <a:rPr lang="en-US" dirty="0"/>
              <a:t> </a:t>
            </a:r>
            <a:r>
              <a:rPr lang="en-US" dirty="0" err="1" smtClean="0"/>
              <a:t>Platz</a:t>
            </a:r>
            <a:r>
              <a:rPr lang="en-US" dirty="0" smtClean="0"/>
              <a:t>) CC 2.0</a:t>
            </a:r>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6694361"/>
            <a:ext cx="977106" cy="1832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1840"/>
            <a:ext cx="9144000" cy="6094512"/>
          </a:xfrm>
          <a:prstGeom prst="rect">
            <a:avLst/>
          </a:prstGeom>
        </p:spPr>
      </p:pic>
    </p:spTree>
    <p:extLst>
      <p:ext uri="{BB962C8B-B14F-4D97-AF65-F5344CB8AC3E}">
        <p14:creationId xmlns:p14="http://schemas.microsoft.com/office/powerpoint/2010/main" val="3812033960"/>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11</a:t>
            </a:fld>
            <a:endParaRPr lang="en-US" dirty="0"/>
          </a:p>
        </p:txBody>
      </p:sp>
      <p:sp>
        <p:nvSpPr>
          <p:cNvPr id="3" name="Text Placeholder 2"/>
          <p:cNvSpPr>
            <a:spLocks noGrp="1"/>
          </p:cNvSpPr>
          <p:nvPr>
            <p:ph type="body" sz="quarter" idx="13"/>
          </p:nvPr>
        </p:nvSpPr>
        <p:spPr/>
        <p:txBody>
          <a:bodyPr/>
          <a:lstStyle/>
          <a:p>
            <a:r>
              <a:rPr lang="en-US" dirty="0"/>
              <a:t>The City – by Lori </a:t>
            </a:r>
            <a:r>
              <a:rPr lang="en-US" dirty="0" smtClean="0"/>
              <a:t>Nix</a:t>
            </a:r>
          </a:p>
          <a:p>
            <a:r>
              <a:rPr lang="en-US" dirty="0">
                <a:hlinkClick r:id="rId2"/>
              </a:rPr>
              <a:t>https://</a:t>
            </a:r>
            <a:r>
              <a:rPr lang="en-US" dirty="0" smtClean="0">
                <a:hlinkClick r:id="rId2"/>
              </a:rPr>
              <a:t>louisvillephotobiennial.files.wordpress.com/2015/05/library.jpg</a:t>
            </a:r>
            <a:endParaRPr lang="en-US" dirty="0" smtClean="0"/>
          </a:p>
          <a:p>
            <a:r>
              <a:rPr lang="en-US" dirty="0" smtClean="0"/>
              <a:t>License unknown</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023" y="0"/>
            <a:ext cx="8763953" cy="6858000"/>
          </a:xfrm>
          <a:prstGeom prst="rect">
            <a:avLst/>
          </a:prstGeom>
        </p:spPr>
      </p:pic>
    </p:spTree>
    <p:extLst>
      <p:ext uri="{BB962C8B-B14F-4D97-AF65-F5344CB8AC3E}">
        <p14:creationId xmlns:p14="http://schemas.microsoft.com/office/powerpoint/2010/main" val="3697236410"/>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12</a:t>
            </a:fld>
            <a:endParaRPr lang="en-US" dirty="0"/>
          </a:p>
        </p:txBody>
      </p:sp>
      <p:sp>
        <p:nvSpPr>
          <p:cNvPr id="3" name="Title 2"/>
          <p:cNvSpPr>
            <a:spLocks noGrp="1"/>
          </p:cNvSpPr>
          <p:nvPr>
            <p:ph type="title"/>
          </p:nvPr>
        </p:nvSpPr>
        <p:spPr/>
        <p:txBody>
          <a:bodyPr>
            <a:normAutofit fontScale="90000"/>
          </a:bodyPr>
          <a:lstStyle/>
          <a:p>
            <a:r>
              <a:rPr lang="en-US" dirty="0"/>
              <a:t>Options are available</a:t>
            </a:r>
          </a:p>
        </p:txBody>
      </p:sp>
      <p:sp>
        <p:nvSpPr>
          <p:cNvPr id="4" name="Text Placeholder 3"/>
          <p:cNvSpPr>
            <a:spLocks noGrp="1"/>
          </p:cNvSpPr>
          <p:nvPr>
            <p:ph type="body" sz="quarter" idx="13"/>
          </p:nvPr>
        </p:nvSpPr>
        <p:spPr/>
        <p:txBody>
          <a:bodyPr>
            <a:normAutofit lnSpcReduction="10000"/>
          </a:bodyPr>
          <a:lstStyle/>
          <a:p>
            <a:r>
              <a:rPr lang="en-US" dirty="0" smtClean="0"/>
              <a:t>Social and behavioral sciences</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38200" y="2390366"/>
            <a:ext cx="7467600" cy="3372667"/>
          </a:xfrm>
        </p:spPr>
      </p:pic>
    </p:spTree>
    <p:extLst>
      <p:ext uri="{BB962C8B-B14F-4D97-AF65-F5344CB8AC3E}">
        <p14:creationId xmlns:p14="http://schemas.microsoft.com/office/powerpoint/2010/main" val="381555756"/>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13</a:t>
            </a:fld>
            <a:endParaRPr lang="en-US" dirty="0"/>
          </a:p>
        </p:txBody>
      </p:sp>
      <p:sp>
        <p:nvSpPr>
          <p:cNvPr id="3" name="Title 2"/>
          <p:cNvSpPr>
            <a:spLocks noGrp="1"/>
          </p:cNvSpPr>
          <p:nvPr>
            <p:ph type="title"/>
          </p:nvPr>
        </p:nvSpPr>
        <p:spPr/>
        <p:txBody>
          <a:bodyPr>
            <a:normAutofit fontScale="90000"/>
          </a:bodyPr>
          <a:lstStyle/>
          <a:p>
            <a:r>
              <a:rPr lang="en-US" dirty="0" smtClean="0"/>
              <a:t>Options are available</a:t>
            </a:r>
            <a:endParaRPr lang="en-US" dirty="0"/>
          </a:p>
        </p:txBody>
      </p:sp>
      <p:sp>
        <p:nvSpPr>
          <p:cNvPr id="4" name="Text Placeholder 3"/>
          <p:cNvSpPr>
            <a:spLocks noGrp="1"/>
          </p:cNvSpPr>
          <p:nvPr>
            <p:ph type="body" sz="quarter" idx="13"/>
          </p:nvPr>
        </p:nvSpPr>
        <p:spPr/>
        <p:txBody>
          <a:bodyPr>
            <a:normAutofit lnSpcReduction="10000"/>
          </a:bodyPr>
          <a:lstStyle/>
          <a:p>
            <a:r>
              <a:rPr lang="en-US" dirty="0" smtClean="0"/>
              <a:t>“Research data”</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157092" y="2057400"/>
            <a:ext cx="4829816" cy="4038600"/>
          </a:xfrm>
        </p:spPr>
      </p:pic>
    </p:spTree>
    <p:extLst>
      <p:ext uri="{BB962C8B-B14F-4D97-AF65-F5344CB8AC3E}">
        <p14:creationId xmlns:p14="http://schemas.microsoft.com/office/powerpoint/2010/main" val="2719682106"/>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14</a:t>
            </a:fld>
            <a:endParaRPr lang="en-US" dirty="0"/>
          </a:p>
        </p:txBody>
      </p:sp>
      <p:sp>
        <p:nvSpPr>
          <p:cNvPr id="6" name="Text Placeholder 5"/>
          <p:cNvSpPr>
            <a:spLocks noGrp="1"/>
          </p:cNvSpPr>
          <p:nvPr>
            <p:ph type="body" sz="quarter" idx="13"/>
          </p:nvPr>
        </p:nvSpPr>
        <p:spPr/>
        <p:txBody>
          <a:bodyPr/>
          <a:lstStyle/>
          <a:p>
            <a:r>
              <a:rPr lang="en-US" dirty="0" smtClean="0"/>
              <a:t>Training? Incentives? Ease of use?</a:t>
            </a:r>
            <a:endParaRPr lang="en-US" dirty="0"/>
          </a:p>
        </p:txBody>
      </p:sp>
      <p:sp>
        <p:nvSpPr>
          <p:cNvPr id="5" name="Title 4"/>
          <p:cNvSpPr>
            <a:spLocks noGrp="1"/>
          </p:cNvSpPr>
          <p:nvPr>
            <p:ph type="title"/>
          </p:nvPr>
        </p:nvSpPr>
        <p:spPr/>
        <p:txBody>
          <a:bodyPr/>
          <a:lstStyle/>
          <a:p>
            <a:r>
              <a:rPr lang="en-US" dirty="0" smtClean="0"/>
              <a:t>Researchers don’t use them</a:t>
            </a:r>
            <a:endParaRPr lang="en-US" dirty="0"/>
          </a:p>
        </p:txBody>
      </p:sp>
    </p:spTree>
    <p:extLst>
      <p:ext uri="{BB962C8B-B14F-4D97-AF65-F5344CB8AC3E}">
        <p14:creationId xmlns:p14="http://schemas.microsoft.com/office/powerpoint/2010/main" val="1438290330"/>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43050" y="2857500"/>
            <a:ext cx="6172200" cy="857250"/>
          </a:xfrm>
        </p:spPr>
        <p:txBody>
          <a:bodyPr/>
          <a:lstStyle/>
          <a:p>
            <a:r>
              <a:rPr lang="en-US" dirty="0" smtClean="0"/>
              <a:t>A Good </a:t>
            </a:r>
            <a:r>
              <a:rPr lang="en-US" dirty="0"/>
              <a:t>E</a:t>
            </a:r>
            <a:r>
              <a:rPr lang="en-US" dirty="0" smtClean="0"/>
              <a:t>xample</a:t>
            </a:r>
            <a:endParaRPr lang="en-US" dirty="0"/>
          </a:p>
        </p:txBody>
      </p:sp>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15</a:t>
            </a:fld>
            <a:endParaRPr lang="en-US"/>
          </a:p>
        </p:txBody>
      </p:sp>
    </p:spTree>
    <p:extLst>
      <p:ext uri="{BB962C8B-B14F-4D97-AF65-F5344CB8AC3E}">
        <p14:creationId xmlns:p14="http://schemas.microsoft.com/office/powerpoint/2010/main" val="3784966019"/>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err="1" smtClean="0"/>
              <a:t>Gentzkow</a:t>
            </a:r>
            <a:r>
              <a:rPr lang="en-US" dirty="0" smtClean="0"/>
              <a:t>, Shapiro, </a:t>
            </a:r>
            <a:r>
              <a:rPr lang="en-US" dirty="0" err="1" smtClean="0"/>
              <a:t>Sinkinson</a:t>
            </a:r>
            <a:r>
              <a:rPr lang="en-US" dirty="0" smtClean="0"/>
              <a:t> (2014)</a:t>
            </a:r>
            <a:endParaRPr lang="en-US" dirty="0"/>
          </a:p>
        </p:txBody>
      </p:sp>
      <p:sp>
        <p:nvSpPr>
          <p:cNvPr id="8" name="Content Placeholder 7"/>
          <p:cNvSpPr>
            <a:spLocks noGrp="1"/>
          </p:cNvSpPr>
          <p:nvPr>
            <p:ph idx="4294967295"/>
          </p:nvPr>
        </p:nvSpPr>
        <p:spPr>
          <a:xfrm>
            <a:off x="628650" y="2226469"/>
            <a:ext cx="7886700" cy="3263504"/>
          </a:xfrm>
          <a:prstGeom prst="rect">
            <a:avLst/>
          </a:prstGeom>
        </p:spPr>
        <p:txBody>
          <a:bodyPr/>
          <a:lstStyle/>
          <a:p>
            <a:r>
              <a:rPr lang="en-US" dirty="0" err="1"/>
              <a:t>Gentzkow</a:t>
            </a:r>
            <a:r>
              <a:rPr lang="en-US" dirty="0"/>
              <a:t>, Matthew, Jesse M. Shapiro, and Michael </a:t>
            </a:r>
            <a:r>
              <a:rPr lang="en-US" dirty="0" err="1"/>
              <a:t>Sinkinson</a:t>
            </a:r>
            <a:r>
              <a:rPr lang="en-US" dirty="0"/>
              <a:t>. 2014. "</a:t>
            </a:r>
            <a:r>
              <a:rPr lang="en-US" i="1" dirty="0"/>
              <a:t>Competition and Ideological Diversity: Historical Evidence from US Newspapers.</a:t>
            </a:r>
            <a:r>
              <a:rPr lang="en-US" dirty="0"/>
              <a:t>" </a:t>
            </a:r>
            <a:r>
              <a:rPr lang="en-US" dirty="0" smtClean="0"/>
              <a:t/>
            </a:r>
            <a:br>
              <a:rPr lang="en-US" dirty="0" smtClean="0"/>
            </a:br>
            <a:r>
              <a:rPr lang="en-US" sz="2000" dirty="0" smtClean="0"/>
              <a:t>American Economic Review, </a:t>
            </a:r>
            <a:r>
              <a:rPr lang="en-US" sz="2000" dirty="0"/>
              <a:t>104(10): 3073-3114</a:t>
            </a:r>
            <a:r>
              <a:rPr lang="en-US" sz="2000" dirty="0" smtClean="0"/>
              <a:t>. </a:t>
            </a:r>
            <a:br>
              <a:rPr lang="en-US" sz="2000" dirty="0" smtClean="0"/>
            </a:br>
            <a:r>
              <a:rPr lang="en-US" sz="2000" dirty="0" smtClean="0"/>
              <a:t>DOI</a:t>
            </a:r>
            <a:r>
              <a:rPr lang="en-US" sz="2000" dirty="0"/>
              <a:t>: </a:t>
            </a:r>
            <a:r>
              <a:rPr lang="en-US" sz="2000" dirty="0" smtClean="0"/>
              <a:t>10.1257/aer.104.10.3073</a:t>
            </a:r>
            <a:endParaRPr lang="en-US" dirty="0" smtClean="0"/>
          </a:p>
          <a:p>
            <a:r>
              <a:rPr lang="en-US" dirty="0"/>
              <a:t>Data at </a:t>
            </a:r>
            <a:r>
              <a:rPr lang="en-US" dirty="0">
                <a:hlinkClick r:id="rId2"/>
              </a:rPr>
              <a:t>http://</a:t>
            </a:r>
            <a:r>
              <a:rPr lang="en-US" dirty="0" smtClean="0">
                <a:hlinkClick r:id="rId2"/>
              </a:rPr>
              <a:t>doi.org/10.3886/E1361V3</a:t>
            </a:r>
            <a:r>
              <a:rPr lang="en-US" dirty="0" smtClean="0"/>
              <a:t> </a:t>
            </a:r>
            <a:endParaRPr lang="en-US" dirty="0"/>
          </a:p>
        </p:txBody>
      </p:sp>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16</a:t>
            </a:fld>
            <a:endParaRPr lang="en-US"/>
          </a:p>
        </p:txBody>
      </p:sp>
    </p:spTree>
    <p:extLst>
      <p:ext uri="{BB962C8B-B14F-4D97-AF65-F5344CB8AC3E}">
        <p14:creationId xmlns:p14="http://schemas.microsoft.com/office/powerpoint/2010/main" val="3944961972"/>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641" y="857250"/>
            <a:ext cx="5832768" cy="5143500"/>
          </a:xfrm>
          <a:prstGeom prst="rect">
            <a:avLst/>
          </a:prstGeom>
        </p:spPr>
      </p:pic>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17</a:t>
            </a:fld>
            <a:endParaRPr lang="en-US"/>
          </a:p>
        </p:txBody>
      </p:sp>
    </p:spTree>
    <p:extLst>
      <p:ext uri="{BB962C8B-B14F-4D97-AF65-F5344CB8AC3E}">
        <p14:creationId xmlns:p14="http://schemas.microsoft.com/office/powerpoint/2010/main" val="3152660838"/>
      </p:ext>
    </p:extLst>
  </p:cSld>
  <p:clrMapOvr>
    <a:masterClrMapping/>
  </p:clrMapOvr>
  <p:transition spd="slow">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good about this?</a:t>
            </a:r>
            <a:endParaRPr lang="en-US" dirty="0"/>
          </a:p>
        </p:txBody>
      </p:sp>
      <p:sp>
        <p:nvSpPr>
          <p:cNvPr id="6" name="Content Placeholder 5"/>
          <p:cNvSpPr>
            <a:spLocks noGrp="1"/>
          </p:cNvSpPr>
          <p:nvPr>
            <p:ph idx="4294967295"/>
          </p:nvPr>
        </p:nvSpPr>
        <p:spPr>
          <a:xfrm>
            <a:off x="628650" y="2226469"/>
            <a:ext cx="7886700" cy="3263504"/>
          </a:xfrm>
          <a:prstGeom prst="rect">
            <a:avLst/>
          </a:prstGeom>
        </p:spPr>
        <p:txBody>
          <a:bodyPr>
            <a:normAutofit lnSpcReduction="10000"/>
          </a:bodyPr>
          <a:lstStyle/>
          <a:p>
            <a:r>
              <a:rPr lang="en-US" dirty="0" smtClean="0"/>
              <a:t>Permanent URL</a:t>
            </a:r>
          </a:p>
          <a:p>
            <a:r>
              <a:rPr lang="en-US" dirty="0" smtClean="0"/>
              <a:t>Availability of</a:t>
            </a:r>
          </a:p>
          <a:p>
            <a:pPr lvl="1"/>
            <a:r>
              <a:rPr lang="en-US" dirty="0" smtClean="0"/>
              <a:t>Original data</a:t>
            </a:r>
          </a:p>
          <a:p>
            <a:pPr lvl="1"/>
            <a:r>
              <a:rPr lang="en-US" dirty="0" smtClean="0"/>
              <a:t>Transformed data</a:t>
            </a:r>
          </a:p>
          <a:p>
            <a:pPr lvl="1"/>
            <a:r>
              <a:rPr lang="en-US" dirty="0" smtClean="0"/>
              <a:t>Open availability</a:t>
            </a:r>
          </a:p>
          <a:p>
            <a:r>
              <a:rPr lang="en-US" dirty="0" smtClean="0"/>
              <a:t>Easy online inspection</a:t>
            </a:r>
            <a:endParaRPr lang="en-US"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18</a:t>
            </a:fld>
            <a:endParaRPr lang="en-US"/>
          </a:p>
        </p:txBody>
      </p:sp>
    </p:spTree>
    <p:extLst>
      <p:ext uri="{BB962C8B-B14F-4D97-AF65-F5344CB8AC3E}">
        <p14:creationId xmlns:p14="http://schemas.microsoft.com/office/powerpoint/2010/main" val="1945973015"/>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Perfect</a:t>
            </a:r>
            <a:endParaRPr lang="en-US" dirty="0"/>
          </a:p>
        </p:txBody>
      </p:sp>
      <p:sp>
        <p:nvSpPr>
          <p:cNvPr id="3" name="Content Placeholder 2"/>
          <p:cNvSpPr>
            <a:spLocks noGrp="1"/>
          </p:cNvSpPr>
          <p:nvPr>
            <p:ph idx="4294967295"/>
          </p:nvPr>
        </p:nvSpPr>
        <p:spPr>
          <a:xfrm>
            <a:off x="628650" y="1770993"/>
            <a:ext cx="7886700" cy="3263504"/>
          </a:xfrm>
          <a:prstGeom prst="rect">
            <a:avLst/>
          </a:prstGeom>
        </p:spPr>
        <p:txBody>
          <a:bodyPr/>
          <a:lstStyle/>
          <a:p>
            <a:r>
              <a:rPr lang="en-US" dirty="0" smtClean="0"/>
              <a:t>Archive at </a:t>
            </a:r>
            <a:r>
              <a:rPr lang="en-US" dirty="0" err="1" smtClean="0"/>
              <a:t>openICPSR</a:t>
            </a:r>
            <a:r>
              <a:rPr lang="en-US" dirty="0" smtClean="0"/>
              <a:t> not actually tied to article and vice-versa</a:t>
            </a:r>
          </a:p>
          <a:p>
            <a:endParaRPr lang="en-US" dirty="0"/>
          </a:p>
          <a:p>
            <a:pPr marL="0" indent="0">
              <a:buNone/>
            </a:pPr>
            <a:endParaRPr lang="en-US" dirty="0" smtClean="0"/>
          </a:p>
          <a:p>
            <a:r>
              <a:rPr lang="en-US" dirty="0" smtClean="0"/>
              <a:t>Conversely, “online appendix” just a “blob”</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245" y="2995551"/>
            <a:ext cx="5915025" cy="8143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847" y="4844592"/>
            <a:ext cx="5407819" cy="1414463"/>
          </a:xfrm>
          <a:prstGeom prst="rect">
            <a:avLst/>
          </a:prstGeom>
        </p:spPr>
      </p:pic>
      <p:sp>
        <p:nvSpPr>
          <p:cNvPr id="9" name="Footer Placeholder 8"/>
          <p:cNvSpPr>
            <a:spLocks noGrp="1"/>
          </p:cNvSpPr>
          <p:nvPr>
            <p:ph type="ftr" sz="quarter" idx="11"/>
          </p:nvPr>
        </p:nvSpPr>
        <p:spPr/>
        <p:txBody>
          <a:bodyPr/>
          <a:lstStyle/>
          <a:p>
            <a:r>
              <a:rPr lang="en-US" smtClean="0"/>
              <a:t>(c) 2016 John M. Abowd and Lars Vilhuber</a:t>
            </a:r>
            <a:endParaRPr lang="en-US"/>
          </a:p>
        </p:txBody>
      </p:sp>
      <p:sp>
        <p:nvSpPr>
          <p:cNvPr id="10" name="Slide Number Placeholder 9"/>
          <p:cNvSpPr>
            <a:spLocks noGrp="1"/>
          </p:cNvSpPr>
          <p:nvPr>
            <p:ph type="sldNum" sz="quarter" idx="12"/>
          </p:nvPr>
        </p:nvSpPr>
        <p:spPr/>
        <p:txBody>
          <a:bodyPr/>
          <a:lstStyle/>
          <a:p>
            <a:fld id="{BBFE1B04-F06B-446A-A5F6-C86870B512CC}" type="slidenum">
              <a:rPr lang="en-US" smtClean="0"/>
              <a:t>19</a:t>
            </a:fld>
            <a:endParaRPr lang="en-US"/>
          </a:p>
        </p:txBody>
      </p:sp>
    </p:spTree>
    <p:extLst>
      <p:ext uri="{BB962C8B-B14F-4D97-AF65-F5344CB8AC3E}">
        <p14:creationId xmlns:p14="http://schemas.microsoft.com/office/powerpoint/2010/main" val="3738647459"/>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4" name="Slide Number Placeholder 3"/>
          <p:cNvSpPr>
            <a:spLocks noGrp="1"/>
          </p:cNvSpPr>
          <p:nvPr>
            <p:ph type="sldNum" sz="quarter" idx="12"/>
          </p:nvPr>
        </p:nvSpPr>
        <p:spPr/>
        <p:txBody>
          <a:bodyPr/>
          <a:lstStyle/>
          <a:p>
            <a:fld id="{6315554C-9387-4378-80C2-5F7076CAC952}" type="slidenum">
              <a:rPr lang="en-US" smtClean="0"/>
              <a:t>2</a:t>
            </a:fld>
            <a:endParaRPr lang="en-US" dirty="0"/>
          </a:p>
        </p:txBody>
      </p:sp>
      <p:sp>
        <p:nvSpPr>
          <p:cNvPr id="5" name="Title 1"/>
          <p:cNvSpPr>
            <a:spLocks noGrp="1"/>
          </p:cNvSpPr>
          <p:nvPr>
            <p:ph type="title"/>
          </p:nvPr>
        </p:nvSpPr>
        <p:spPr>
          <a:xfrm>
            <a:off x="1447800" y="1140897"/>
            <a:ext cx="7696200" cy="1295400"/>
          </a:xfrm>
          <a:solidFill>
            <a:srgbClr val="F8F8F8">
              <a:alpha val="50196"/>
            </a:srgbClr>
          </a:solidFill>
        </p:spPr>
        <p:txBody>
          <a:bodyPr>
            <a:normAutofit/>
          </a:bodyPr>
          <a:lstStyle/>
          <a:p>
            <a:r>
              <a:rPr lang="en-US" dirty="0" smtClean="0">
                <a:solidFill>
                  <a:schemeClr val="tx1"/>
                </a:solidFill>
              </a:rPr>
              <a:t>Crowdsourcing Metadata – Challenges and Outlook</a:t>
            </a:r>
            <a:endParaRPr lang="en-US" sz="2200" dirty="0">
              <a:solidFill>
                <a:schemeClr val="tx1"/>
              </a:solidFill>
            </a:endParaRPr>
          </a:p>
        </p:txBody>
      </p:sp>
      <p:sp>
        <p:nvSpPr>
          <p:cNvPr id="6" name="Text Placeholder 2"/>
          <p:cNvSpPr txBox="1">
            <a:spLocks/>
          </p:cNvSpPr>
          <p:nvPr/>
        </p:nvSpPr>
        <p:spPr>
          <a:xfrm>
            <a:off x="0" y="5181600"/>
            <a:ext cx="9144000" cy="1752600"/>
          </a:xfrm>
          <a:prstGeom prst="rect">
            <a:avLst/>
          </a:prstGeom>
          <a:solidFill>
            <a:srgbClr val="F8F8F8">
              <a:alpha val="50196"/>
            </a:srgbClr>
          </a:solidFill>
          <a:ln>
            <a:noFill/>
          </a:ln>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i="1" dirty="0">
                <a:solidFill>
                  <a:schemeClr val="tx1"/>
                </a:solidFill>
              </a:rPr>
              <a:t>Lars </a:t>
            </a:r>
            <a:r>
              <a:rPr lang="en-US" i="1" dirty="0" smtClean="0">
                <a:solidFill>
                  <a:schemeClr val="tx1"/>
                </a:solidFill>
              </a:rPr>
              <a:t>Vilhuber, William Block </a:t>
            </a:r>
            <a:r>
              <a:rPr lang="en-US" i="1" dirty="0">
                <a:solidFill>
                  <a:schemeClr val="tx1"/>
                </a:solidFill>
              </a:rPr>
              <a:t>(Cornell University)</a:t>
            </a:r>
          </a:p>
          <a:p>
            <a:pPr algn="r"/>
            <a:endParaRPr lang="en-US" i="1" dirty="0">
              <a:solidFill>
                <a:schemeClr val="tx1"/>
              </a:solidFill>
            </a:endParaRPr>
          </a:p>
        </p:txBody>
      </p:sp>
      <p:sp>
        <p:nvSpPr>
          <p:cNvPr id="7" name="Rectangle 6"/>
          <p:cNvSpPr/>
          <p:nvPr/>
        </p:nvSpPr>
        <p:spPr>
          <a:xfrm>
            <a:off x="6511161" y="2074848"/>
            <a:ext cx="2628412" cy="369332"/>
          </a:xfrm>
          <a:prstGeom prst="rect">
            <a:avLst/>
          </a:prstGeom>
        </p:spPr>
        <p:txBody>
          <a:bodyPr wrap="none">
            <a:spAutoFit/>
          </a:bodyPr>
          <a:lstStyle/>
          <a:p>
            <a:r>
              <a:rPr lang="en-US" dirty="0"/>
              <a:t>Washington, 10 May 2016</a:t>
            </a:r>
            <a:endParaRPr lang="en-US" dirty="0"/>
          </a:p>
        </p:txBody>
      </p:sp>
    </p:spTree>
    <p:extLst>
      <p:ext uri="{BB962C8B-B14F-4D97-AF65-F5344CB8AC3E}">
        <p14:creationId xmlns:p14="http://schemas.microsoft.com/office/powerpoint/2010/main" val="387349145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00200" y="1277300"/>
            <a:ext cx="5927493" cy="4941345"/>
          </a:xfrm>
        </p:spPr>
      </p:pic>
      <p:sp>
        <p:nvSpPr>
          <p:cNvPr id="2" name="Slide Number Placeholder 1"/>
          <p:cNvSpPr>
            <a:spLocks noGrp="1"/>
          </p:cNvSpPr>
          <p:nvPr>
            <p:ph type="sldNum" sz="quarter" idx="12"/>
          </p:nvPr>
        </p:nvSpPr>
        <p:spPr/>
        <p:txBody>
          <a:bodyPr/>
          <a:lstStyle/>
          <a:p>
            <a:fld id="{6315554C-9387-4378-80C2-5F7076CAC952}" type="slidenum">
              <a:rPr lang="en-US" smtClean="0"/>
              <a:t>20</a:t>
            </a:fld>
            <a:endParaRPr lang="en-US" dirty="0"/>
          </a:p>
        </p:txBody>
      </p:sp>
      <p:sp>
        <p:nvSpPr>
          <p:cNvPr id="3" name="Title 2"/>
          <p:cNvSpPr>
            <a:spLocks noGrp="1"/>
          </p:cNvSpPr>
          <p:nvPr>
            <p:ph type="title"/>
          </p:nvPr>
        </p:nvSpPr>
        <p:spPr/>
        <p:txBody>
          <a:bodyPr>
            <a:normAutofit fontScale="90000"/>
          </a:bodyPr>
          <a:lstStyle/>
          <a:p>
            <a:r>
              <a:rPr lang="en-US" dirty="0" smtClean="0"/>
              <a:t>Journals are starting to use them</a:t>
            </a:r>
            <a:endParaRPr lang="en-US" dirty="0"/>
          </a:p>
        </p:txBody>
      </p:sp>
      <p:sp>
        <p:nvSpPr>
          <p:cNvPr id="7" name="Rectangle 6"/>
          <p:cNvSpPr/>
          <p:nvPr/>
        </p:nvSpPr>
        <p:spPr>
          <a:xfrm>
            <a:off x="1600200" y="3522536"/>
            <a:ext cx="1600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6585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21</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But the biggest problem…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68" y="3102855"/>
            <a:ext cx="11003335" cy="3484389"/>
          </a:xfrm>
          <a:prstGeom prst="rect">
            <a:avLst/>
          </a:prstGeom>
        </p:spPr>
      </p:pic>
      <p:sp>
        <p:nvSpPr>
          <p:cNvPr id="6" name="Rectangle 5"/>
          <p:cNvSpPr/>
          <p:nvPr/>
        </p:nvSpPr>
        <p:spPr>
          <a:xfrm>
            <a:off x="914400" y="4292557"/>
            <a:ext cx="3200400" cy="15748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224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confidential data</a:t>
            </a:r>
            <a:endParaRPr lang="en-US" dirty="0"/>
          </a:p>
        </p:txBody>
      </p:sp>
      <p:sp>
        <p:nvSpPr>
          <p:cNvPr id="10" name="Content Placeholder 9"/>
          <p:cNvSpPr>
            <a:spLocks noGrp="1"/>
          </p:cNvSpPr>
          <p:nvPr>
            <p:ph sz="half" idx="1"/>
          </p:nvPr>
        </p:nvSpPr>
        <p:spPr/>
        <p:txBody>
          <a:bodyPr/>
          <a:lstStyle/>
          <a:p>
            <a:r>
              <a:rPr lang="en-US" dirty="0" smtClean="0"/>
              <a:t>Articles using confidential data are (weakly) more cited than others</a:t>
            </a:r>
          </a:p>
        </p:txBody>
      </p:sp>
      <p:sp>
        <p:nvSpPr>
          <p:cNvPr id="11" name="Content Placeholder 10"/>
          <p:cNvSpPr>
            <a:spLocks noGrp="1"/>
          </p:cNvSpPr>
          <p:nvPr>
            <p:ph sz="half" idx="2"/>
          </p:nvPr>
        </p:nvSpPr>
        <p:spPr/>
        <p:txBody>
          <a:bodyPr/>
          <a:lstStyle/>
          <a:p>
            <a:endParaRPr lang="en-US"/>
          </a:p>
        </p:txBody>
      </p:sp>
      <p:sp>
        <p:nvSpPr>
          <p:cNvPr id="4" name="Date Placeholder 3"/>
          <p:cNvSpPr>
            <a:spLocks noGrp="1"/>
          </p:cNvSpPr>
          <p:nvPr>
            <p:ph type="dt" sz="half" idx="10"/>
          </p:nvPr>
        </p:nvSpPr>
        <p:spPr/>
        <p:txBody>
          <a:bodyPr/>
          <a:lstStyle/>
          <a:p>
            <a:r>
              <a:rPr lang="en-US" smtClean="0"/>
              <a:t>3/11/2013</a:t>
            </a:r>
            <a:endParaRPr lang="en-US"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609" y="2057401"/>
            <a:ext cx="3469184" cy="3469184"/>
          </a:xfrm>
          <a:prstGeom prst="rect">
            <a:avLst/>
          </a:prstGeom>
        </p:spPr>
      </p:pic>
      <p:cxnSp>
        <p:nvCxnSpPr>
          <p:cNvPr id="9" name="Straight Connector 8"/>
          <p:cNvCxnSpPr/>
          <p:nvPr/>
        </p:nvCxnSpPr>
        <p:spPr>
          <a:xfrm>
            <a:off x="4696867" y="4143375"/>
            <a:ext cx="30861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22</a:t>
            </a:fld>
            <a:endParaRPr lang="en-US"/>
          </a:p>
        </p:txBody>
      </p:sp>
    </p:spTree>
    <p:extLst>
      <p:ext uri="{BB962C8B-B14F-4D97-AF65-F5344CB8AC3E}">
        <p14:creationId xmlns:p14="http://schemas.microsoft.com/office/powerpoint/2010/main" val="69485200"/>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for confidential data…</a:t>
            </a:r>
            <a:endParaRPr lang="en-US" dirty="0"/>
          </a:p>
        </p:txBody>
      </p:sp>
      <p:sp>
        <p:nvSpPr>
          <p:cNvPr id="10" name="Content Placeholder 9"/>
          <p:cNvSpPr>
            <a:spLocks noGrp="1"/>
          </p:cNvSpPr>
          <p:nvPr>
            <p:ph sz="half" idx="1"/>
          </p:nvPr>
        </p:nvSpPr>
        <p:spPr>
          <a:xfrm>
            <a:off x="628650" y="1825625"/>
            <a:ext cx="7372350" cy="4270375"/>
          </a:xfrm>
        </p:spPr>
        <p:txBody>
          <a:bodyPr/>
          <a:lstStyle/>
          <a:p>
            <a:r>
              <a:rPr lang="en-US" dirty="0" smtClean="0"/>
              <a:t>Data is not available</a:t>
            </a:r>
          </a:p>
          <a:p>
            <a:r>
              <a:rPr lang="en-US" dirty="0" smtClean="0"/>
              <a:t>Metadata is not available</a:t>
            </a:r>
          </a:p>
          <a:p>
            <a:r>
              <a:rPr lang="en-US" dirty="0" smtClean="0"/>
              <a:t>Programs? So-so…</a:t>
            </a:r>
            <a:endParaRPr lang="en-US" dirty="0"/>
          </a:p>
        </p:txBody>
      </p:sp>
      <p:sp>
        <p:nvSpPr>
          <p:cNvPr id="4" name="Date Placeholder 3"/>
          <p:cNvSpPr>
            <a:spLocks noGrp="1"/>
          </p:cNvSpPr>
          <p:nvPr>
            <p:ph type="dt" sz="half" idx="10"/>
          </p:nvPr>
        </p:nvSpPr>
        <p:spPr/>
        <p:txBody>
          <a:bodyPr/>
          <a:lstStyle/>
          <a:p>
            <a:r>
              <a:rPr lang="en-US" smtClean="0"/>
              <a:t>3/11/2013</a:t>
            </a:r>
            <a:endParaRPr lang="en-US" dirty="0"/>
          </a:p>
        </p:txBody>
      </p:sp>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23</a:t>
            </a:fld>
            <a:endParaRPr lang="en-US"/>
          </a:p>
        </p:txBody>
      </p:sp>
    </p:spTree>
    <p:extLst>
      <p:ext uri="{BB962C8B-B14F-4D97-AF65-F5344CB8AC3E}">
        <p14:creationId xmlns:p14="http://schemas.microsoft.com/office/powerpoint/2010/main" val="3406637571"/>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Should We </a:t>
            </a:r>
            <a:r>
              <a:rPr lang="en-US" dirty="0"/>
              <a:t>J</a:t>
            </a:r>
            <a:r>
              <a:rPr lang="en-US" dirty="0" smtClean="0"/>
              <a:t>ust </a:t>
            </a:r>
            <a:r>
              <a:rPr lang="en-US" dirty="0"/>
              <a:t>T</a:t>
            </a:r>
            <a:r>
              <a:rPr lang="en-US" dirty="0" smtClean="0"/>
              <a:t>rust </a:t>
            </a:r>
            <a:r>
              <a:rPr lang="en-US" dirty="0"/>
              <a:t>T</a:t>
            </a:r>
            <a:r>
              <a:rPr lang="en-US" dirty="0" smtClean="0"/>
              <a:t>hese </a:t>
            </a:r>
            <a:r>
              <a:rPr lang="en-US" dirty="0"/>
              <a:t>G</a:t>
            </a:r>
            <a:r>
              <a:rPr lang="en-US" dirty="0" smtClean="0"/>
              <a:t>uys?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50" y="1676400"/>
            <a:ext cx="4914900" cy="3901202"/>
          </a:xfrm>
          <a:prstGeom prst="rect">
            <a:avLst/>
          </a:prstGeom>
        </p:spPr>
      </p:pic>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24</a:t>
            </a:fld>
            <a:endParaRPr lang="en-US"/>
          </a:p>
        </p:txBody>
      </p:sp>
    </p:spTree>
    <p:extLst>
      <p:ext uri="{BB962C8B-B14F-4D97-AF65-F5344CB8AC3E}">
        <p14:creationId xmlns:p14="http://schemas.microsoft.com/office/powerpoint/2010/main" val="3854090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25</a:t>
            </a:fld>
            <a:endParaRPr lang="en-US" dirty="0"/>
          </a:p>
        </p:txBody>
      </p:sp>
      <p:sp>
        <p:nvSpPr>
          <p:cNvPr id="5" name="Title 4"/>
          <p:cNvSpPr>
            <a:spLocks noGrp="1"/>
          </p:cNvSpPr>
          <p:nvPr>
            <p:ph type="title"/>
          </p:nvPr>
        </p:nvSpPr>
        <p:spPr/>
        <p:txBody>
          <a:bodyPr>
            <a:normAutofit fontScale="90000"/>
          </a:bodyPr>
          <a:lstStyle/>
          <a:p>
            <a:r>
              <a:rPr lang="en-US" dirty="0" smtClean="0"/>
              <a:t>Some are quite commendable</a:t>
            </a:r>
            <a:endParaRPr lang="en-US" dirty="0"/>
          </a:p>
        </p:txBody>
      </p:sp>
      <p:sp>
        <p:nvSpPr>
          <p:cNvPr id="6" name="Text Placeholder 5"/>
          <p:cNvSpPr>
            <a:spLocks noGrp="1"/>
          </p:cNvSpPr>
          <p:nvPr>
            <p:ph type="body" sz="quarter" idx="13"/>
          </p:nvPr>
        </p:nvSpPr>
        <p:spPr/>
        <p:txBody>
          <a:bodyPr>
            <a:normAutofit lnSpcReduction="10000"/>
          </a:bodyPr>
          <a:lstStyle/>
          <a:p>
            <a:endParaRPr lang="en-US"/>
          </a:p>
        </p:txBody>
      </p:sp>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100182" y="2057400"/>
            <a:ext cx="4943635" cy="4038600"/>
          </a:xfrm>
        </p:spPr>
      </p:pic>
    </p:spTree>
    <p:extLst>
      <p:ext uri="{BB962C8B-B14F-4D97-AF65-F5344CB8AC3E}">
        <p14:creationId xmlns:p14="http://schemas.microsoft.com/office/powerpoint/2010/main" val="4080079682"/>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26</a:t>
            </a:fld>
            <a:endParaRPr lang="en-US" dirty="0"/>
          </a:p>
        </p:txBody>
      </p:sp>
      <p:sp>
        <p:nvSpPr>
          <p:cNvPr id="3" name="Title 2"/>
          <p:cNvSpPr>
            <a:spLocks noGrp="1"/>
          </p:cNvSpPr>
          <p:nvPr>
            <p:ph type="title"/>
          </p:nvPr>
        </p:nvSpPr>
        <p:spPr/>
        <p:txBody>
          <a:bodyPr>
            <a:normAutofit fontScale="90000"/>
          </a:bodyPr>
          <a:lstStyle/>
          <a:p>
            <a:r>
              <a:rPr lang="en-US" dirty="0" smtClean="0"/>
              <a:t>Even detailed information</a:t>
            </a:r>
            <a:endParaRPr lang="en-US" dirty="0"/>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514600" y="1303576"/>
            <a:ext cx="3528224" cy="5108576"/>
          </a:xfrm>
          <a:effectLst>
            <a:outerShdw blurRad="50800" dist="38100" dir="2700000" algn="tl" rotWithShape="0">
              <a:prstClr val="black">
                <a:alpha val="40000"/>
              </a:prstClr>
            </a:outerShdw>
          </a:effectLst>
        </p:spPr>
      </p:pic>
      <p:sp>
        <p:nvSpPr>
          <p:cNvPr id="7" name="Rectangle 6"/>
          <p:cNvSpPr/>
          <p:nvPr/>
        </p:nvSpPr>
        <p:spPr>
          <a:xfrm>
            <a:off x="2286000" y="1298321"/>
            <a:ext cx="2895600" cy="53841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33600" y="1836740"/>
            <a:ext cx="2895600" cy="2981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86000" y="3048000"/>
            <a:ext cx="2895600" cy="39948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72862" y="5925340"/>
            <a:ext cx="2895600" cy="39948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070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27</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How many users actually use that?</a:t>
            </a:r>
            <a:endParaRPr lang="en-US" dirty="0"/>
          </a:p>
        </p:txBody>
      </p:sp>
    </p:spTree>
    <p:extLst>
      <p:ext uri="{BB962C8B-B14F-4D97-AF65-F5344CB8AC3E}">
        <p14:creationId xmlns:p14="http://schemas.microsoft.com/office/powerpoint/2010/main" val="3510962060"/>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28</a:t>
            </a:fld>
            <a:endParaRPr lang="en-US" dirty="0"/>
          </a:p>
        </p:txBody>
      </p:sp>
      <p:sp>
        <p:nvSpPr>
          <p:cNvPr id="5" name="Title 4"/>
          <p:cNvSpPr>
            <a:spLocks noGrp="1"/>
          </p:cNvSpPr>
          <p:nvPr>
            <p:ph type="title"/>
          </p:nvPr>
        </p:nvSpPr>
        <p:spPr/>
        <p:txBody>
          <a:bodyPr>
            <a:normAutofit fontScale="90000"/>
          </a:bodyPr>
          <a:lstStyle/>
          <a:p>
            <a:r>
              <a:rPr lang="en-US" dirty="0" smtClean="0"/>
              <a:t>Data documentation is dry</a:t>
            </a:r>
            <a:endParaRPr lang="en-US" dirty="0"/>
          </a:p>
        </p:txBody>
      </p:sp>
      <p:sp>
        <p:nvSpPr>
          <p:cNvPr id="6" name="Text Placeholder 5"/>
          <p:cNvSpPr>
            <a:spLocks noGrp="1"/>
          </p:cNvSpPr>
          <p:nvPr>
            <p:ph type="body" sz="quarter" idx="13"/>
          </p:nvPr>
        </p:nvSpPr>
        <p:spPr/>
        <p:txBody>
          <a:bodyPr>
            <a:normAutofit lnSpcReduction="10000"/>
          </a:bodyPr>
          <a:lstStyle/>
          <a:p>
            <a:r>
              <a:rPr lang="en-US" dirty="0" smtClean="0"/>
              <a:t>How reliable is that question?</a:t>
            </a:r>
            <a:endParaRPr lang="en-US" dirty="0"/>
          </a:p>
        </p:txBody>
      </p:sp>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05512" y="2057400"/>
            <a:ext cx="5532976" cy="4038600"/>
          </a:xfrm>
        </p:spPr>
      </p:pic>
    </p:spTree>
    <p:extLst>
      <p:ext uri="{BB962C8B-B14F-4D97-AF65-F5344CB8AC3E}">
        <p14:creationId xmlns:p14="http://schemas.microsoft.com/office/powerpoint/2010/main" val="502909768"/>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29</a:t>
            </a:fld>
            <a:endParaRPr lang="en-US" dirty="0"/>
          </a:p>
        </p:txBody>
      </p:sp>
      <p:sp>
        <p:nvSpPr>
          <p:cNvPr id="3" name="Text Placeholder 2"/>
          <p:cNvSpPr>
            <a:spLocks noGrp="1"/>
          </p:cNvSpPr>
          <p:nvPr>
            <p:ph type="body" sz="quarter" idx="13"/>
          </p:nvPr>
        </p:nvSpPr>
        <p:spPr>
          <a:xfrm>
            <a:off x="0" y="3740064"/>
            <a:ext cx="3886200" cy="1104986"/>
          </a:xfrm>
        </p:spPr>
        <p:txBody>
          <a:bodyPr/>
          <a:lstStyle/>
          <a:p>
            <a:r>
              <a:rPr lang="en-US" dirty="0" smtClean="0"/>
              <a:t>Liberate the data users!</a:t>
            </a:r>
            <a:endParaRPr lang="en-US" dirty="0"/>
          </a:p>
        </p:txBody>
      </p:sp>
      <p:sp>
        <p:nvSpPr>
          <p:cNvPr id="4" name="Title 3"/>
          <p:cNvSpPr>
            <a:spLocks noGrp="1"/>
          </p:cNvSpPr>
          <p:nvPr>
            <p:ph type="title"/>
          </p:nvPr>
        </p:nvSpPr>
        <p:spPr/>
        <p:txBody>
          <a:bodyPr/>
          <a:lstStyle/>
          <a:p>
            <a:r>
              <a:rPr lang="en-US" dirty="0" smtClean="0"/>
              <a:t>Don’t (just) liberate the data!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179" y="3073400"/>
            <a:ext cx="4724400" cy="3543300"/>
          </a:xfrm>
          <a:prstGeom prst="rect">
            <a:avLst/>
          </a:prstGeom>
        </p:spPr>
      </p:pic>
    </p:spTree>
    <p:extLst>
      <p:ext uri="{BB962C8B-B14F-4D97-AF65-F5344CB8AC3E}">
        <p14:creationId xmlns:p14="http://schemas.microsoft.com/office/powerpoint/2010/main" val="12345153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0"/>
            <a:ext cx="8678863" cy="5060950"/>
          </a:xfrm>
        </p:spPr>
        <p:txBody>
          <a:bodyPr>
            <a:normAutofit/>
          </a:bodyPr>
          <a:lstStyle/>
          <a:p>
            <a:pPr marL="0" indent="0">
              <a:buNone/>
            </a:pPr>
            <a:r>
              <a:rPr lang="en-US" sz="2800" dirty="0"/>
              <a:t>Based on work with </a:t>
            </a:r>
          </a:p>
          <a:p>
            <a:r>
              <a:rPr lang="en-US" sz="2800" dirty="0"/>
              <a:t>Benjamin Perry (formerly Cornell University)</a:t>
            </a:r>
          </a:p>
          <a:p>
            <a:r>
              <a:rPr lang="en-US" sz="2800" dirty="0" err="1"/>
              <a:t>Venkata</a:t>
            </a:r>
            <a:r>
              <a:rPr lang="en-US" sz="2800" dirty="0"/>
              <a:t> </a:t>
            </a:r>
            <a:r>
              <a:rPr lang="en-US" sz="2800" dirty="0" err="1"/>
              <a:t>Kambhampaty</a:t>
            </a:r>
            <a:r>
              <a:rPr lang="en-US" sz="2800" dirty="0"/>
              <a:t> (formerly Cornell University)</a:t>
            </a:r>
          </a:p>
          <a:p>
            <a:r>
              <a:rPr lang="en-US" sz="2800" dirty="0"/>
              <a:t>Kyle </a:t>
            </a:r>
            <a:r>
              <a:rPr lang="en-US" sz="2800" dirty="0" err="1"/>
              <a:t>Brumsted</a:t>
            </a:r>
            <a:r>
              <a:rPr lang="en-US" sz="2800" dirty="0"/>
              <a:t> (McGill University)</a:t>
            </a:r>
          </a:p>
          <a:p>
            <a:r>
              <a:rPr lang="en-US" sz="2800" dirty="0" smtClean="0"/>
              <a:t>Jeremy </a:t>
            </a:r>
            <a:r>
              <a:rPr lang="en-US" sz="2800" dirty="0"/>
              <a:t>Williams (Cornell University)</a:t>
            </a:r>
          </a:p>
          <a:p>
            <a:r>
              <a:rPr lang="en-US" sz="2800" dirty="0"/>
              <a:t>Carl </a:t>
            </a:r>
            <a:r>
              <a:rPr lang="en-US" sz="2800" dirty="0" err="1"/>
              <a:t>Lagoze</a:t>
            </a:r>
            <a:r>
              <a:rPr lang="en-US" sz="2800" dirty="0"/>
              <a:t> (University of Michigan)</a:t>
            </a:r>
          </a:p>
          <a:p>
            <a:r>
              <a:rPr lang="en-US" sz="2800" dirty="0"/>
              <a:t>John Abowd (Cornell University)</a:t>
            </a:r>
          </a:p>
          <a:p>
            <a:pPr marL="0" indent="0">
              <a:buNone/>
            </a:pPr>
            <a:r>
              <a:rPr lang="en-US" sz="2800" dirty="0"/>
              <a:t>and materials presented in </a:t>
            </a:r>
            <a:r>
              <a:rPr lang="en-US" sz="2800" dirty="0">
                <a:hlinkClick r:id="rId3"/>
              </a:rPr>
              <a:t>INFO 7470</a:t>
            </a:r>
            <a:r>
              <a:rPr lang="en-US" sz="2800" dirty="0"/>
              <a:t>, all of that with funding by </a:t>
            </a:r>
            <a:r>
              <a:rPr lang="en-US" dirty="0"/>
              <a:t> NSF Grant #</a:t>
            </a:r>
            <a:r>
              <a:rPr lang="en-US" dirty="0" smtClean="0">
                <a:hlinkClick r:id="rId4"/>
              </a:rPr>
              <a:t>1131848</a:t>
            </a:r>
            <a:r>
              <a:rPr lang="en-US" dirty="0" smtClean="0"/>
              <a:t> </a:t>
            </a:r>
            <a:endParaRPr lang="en-US" dirty="0"/>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Acknowledgements</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a:t>
            </a:fld>
            <a:endParaRPr lang="en-US" dirty="0"/>
          </a:p>
        </p:txBody>
      </p:sp>
    </p:spTree>
    <p:extLst>
      <p:ext uri="{BB962C8B-B14F-4D97-AF65-F5344CB8AC3E}">
        <p14:creationId xmlns:p14="http://schemas.microsoft.com/office/powerpoint/2010/main" val="275719631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30</a:t>
            </a:fld>
            <a:endParaRPr lang="en-US" dirty="0"/>
          </a:p>
        </p:txBody>
      </p:sp>
      <p:sp>
        <p:nvSpPr>
          <p:cNvPr id="3" name="Text Placeholder 2"/>
          <p:cNvSpPr>
            <a:spLocks noGrp="1"/>
          </p:cNvSpPr>
          <p:nvPr>
            <p:ph type="body" sz="quarter" idx="13"/>
          </p:nvPr>
        </p:nvSpPr>
        <p:spPr/>
        <p:txBody>
          <a:bodyPr/>
          <a:lstStyle/>
          <a:p>
            <a:r>
              <a:rPr lang="en-US" dirty="0" smtClean="0"/>
              <a:t>Leverage researcher knowledge</a:t>
            </a:r>
            <a:endParaRPr lang="en-US" dirty="0"/>
          </a:p>
        </p:txBody>
      </p:sp>
      <p:sp>
        <p:nvSpPr>
          <p:cNvPr id="4" name="Title 3"/>
          <p:cNvSpPr>
            <a:spLocks noGrp="1"/>
          </p:cNvSpPr>
          <p:nvPr>
            <p:ph type="title"/>
          </p:nvPr>
        </p:nvSpPr>
        <p:spPr/>
        <p:txBody>
          <a:bodyPr/>
          <a:lstStyle/>
          <a:p>
            <a:r>
              <a:rPr lang="en-US" dirty="0" smtClean="0"/>
              <a:t>Our contribution</a:t>
            </a:r>
            <a:endParaRPr lang="en-US" dirty="0"/>
          </a:p>
        </p:txBody>
      </p:sp>
    </p:spTree>
    <p:extLst>
      <p:ext uri="{BB962C8B-B14F-4D97-AF65-F5344CB8AC3E}">
        <p14:creationId xmlns:p14="http://schemas.microsoft.com/office/powerpoint/2010/main" val="4147464476"/>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981200"/>
            <a:ext cx="8678863" cy="3313115"/>
          </a:xfrm>
        </p:spPr>
        <p:txBody>
          <a:bodyPr>
            <a:normAutofit/>
          </a:bodyPr>
          <a:lstStyle/>
          <a:p>
            <a:r>
              <a:rPr lang="en-US" sz="2800" dirty="0"/>
              <a:t>Rely on open standards, namely the Data Documentation Initiative (DDI) schema</a:t>
            </a:r>
          </a:p>
          <a:p>
            <a:r>
              <a:rPr lang="en-US" sz="2800" dirty="0" smtClean="0"/>
              <a:t>Provide </a:t>
            </a:r>
            <a:r>
              <a:rPr lang="en-US" sz="2800" dirty="0"/>
              <a:t>easy-to-use tools and interfaces to structured metadata</a:t>
            </a:r>
          </a:p>
          <a:p>
            <a:r>
              <a:rPr lang="en-US" sz="2800" dirty="0" smtClean="0"/>
              <a:t>Build </a:t>
            </a:r>
            <a:r>
              <a:rPr lang="en-US" sz="2800" dirty="0"/>
              <a:t>infrastructure that enables data curators to leverage community-driven input to official documentation</a:t>
            </a:r>
          </a:p>
          <a:p>
            <a:pPr marL="0" indent="0">
              <a:buNone/>
            </a:pPr>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Our Approach</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31</a:t>
            </a:fld>
            <a:endParaRPr lang="en-US" dirty="0"/>
          </a:p>
        </p:txBody>
      </p:sp>
    </p:spTree>
    <p:extLst>
      <p:ext uri="{BB962C8B-B14F-4D97-AF65-F5344CB8AC3E}">
        <p14:creationId xmlns:p14="http://schemas.microsoft.com/office/powerpoint/2010/main" val="3025143820"/>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2076326"/>
            <a:ext cx="8610600" cy="3998913"/>
          </a:xfrm>
        </p:spPr>
        <p:txBody>
          <a:bodyPr>
            <a:normAutofit/>
          </a:bodyPr>
          <a:lstStyle/>
          <a:p>
            <a:pPr marL="0" indent="0">
              <a:buNone/>
            </a:pPr>
            <a:r>
              <a:rPr lang="en-US" sz="2400" dirty="0"/>
              <a:t>The Comprehensive Extensible Data Documentation and Access Repository</a:t>
            </a:r>
          </a:p>
          <a:p>
            <a:pPr marL="0" indent="0">
              <a:buNone/>
            </a:pPr>
            <a:endParaRPr lang="en-US" sz="2400" dirty="0"/>
          </a:p>
          <a:p>
            <a:endParaRPr lang="en-US" sz="2400" dirty="0">
              <a:solidFill>
                <a:srgbClr val="0070C0"/>
              </a:solidFill>
            </a:endParaRPr>
          </a:p>
          <a:p>
            <a:endParaRPr lang="en-US" sz="2400" dirty="0">
              <a:solidFill>
                <a:srgbClr val="0070C0"/>
              </a:solidFill>
            </a:endParaRPr>
          </a:p>
          <a:p>
            <a:endParaRPr lang="en-US" sz="2400" dirty="0"/>
          </a:p>
        </p:txBody>
      </p:sp>
      <p:sp>
        <p:nvSpPr>
          <p:cNvPr id="3" name="Title 2"/>
          <p:cNvSpPr>
            <a:spLocks noGrp="1"/>
          </p:cNvSpPr>
          <p:nvPr>
            <p:ph type="title"/>
          </p:nvPr>
        </p:nvSpPr>
        <p:spPr>
          <a:xfrm>
            <a:off x="1143000" y="381000"/>
            <a:ext cx="8001000" cy="685800"/>
          </a:xfrm>
        </p:spPr>
        <p:txBody>
          <a:bodyPr/>
          <a:lstStyle/>
          <a:p>
            <a:r>
              <a:rPr lang="en-US" dirty="0" smtClean="0"/>
              <a:t>How?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32</a:t>
            </a:fld>
            <a:endParaRPr lang="en-US" dirty="0"/>
          </a:p>
        </p:txBody>
      </p:sp>
      <p:sp>
        <p:nvSpPr>
          <p:cNvPr id="6" name="Text Placeholder 1"/>
          <p:cNvSpPr txBox="1">
            <a:spLocks/>
          </p:cNvSpPr>
          <p:nvPr/>
        </p:nvSpPr>
        <p:spPr>
          <a:xfrm>
            <a:off x="233554" y="1219202"/>
            <a:ext cx="3048000" cy="9143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400" i="1" dirty="0"/>
              <a:t>CED</a:t>
            </a:r>
            <a:r>
              <a:rPr lang="en-US" sz="5400" i="1" baseline="30000" dirty="0"/>
              <a:t>2</a:t>
            </a:r>
            <a:r>
              <a:rPr lang="en-US" sz="5400" i="1" dirty="0"/>
              <a:t>AR</a:t>
            </a:r>
          </a:p>
        </p:txBody>
      </p:sp>
      <p:pic>
        <p:nvPicPr>
          <p:cNvPr id="2050" name="Picture 2" descr="https://www2.ncrn.cornell.edu/ced2ar-web/images/corne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56" y="5268341"/>
            <a:ext cx="14763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es-dev.ncrn.cornell.edu/ced2ar-web/images/ns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26834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ddialliance.org/system/files/ddi-log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821" y="5525963"/>
            <a:ext cx="3810000"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09680"/>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2514600"/>
            <a:ext cx="8678863" cy="2779715"/>
          </a:xfrm>
        </p:spPr>
        <p:txBody>
          <a:bodyPr>
            <a:normAutofit/>
          </a:bodyPr>
          <a:lstStyle/>
          <a:p>
            <a:r>
              <a:rPr lang="en-US" sz="2800" dirty="0"/>
              <a:t>Metadata curation software</a:t>
            </a:r>
          </a:p>
          <a:p>
            <a:r>
              <a:rPr lang="en-US" sz="2800" dirty="0"/>
              <a:t>Designed for documenting existing datasets</a:t>
            </a:r>
          </a:p>
          <a:p>
            <a:r>
              <a:rPr lang="en-US" sz="2800" dirty="0"/>
              <a:t>Funded by NSF grant #1131848</a:t>
            </a:r>
            <a:endParaRPr lang="en-US" sz="2800" i="1" dirty="0"/>
          </a:p>
          <a:p>
            <a:r>
              <a:rPr lang="en-US" sz="2800" dirty="0"/>
              <a:t>Online at </a:t>
            </a:r>
            <a:r>
              <a:rPr lang="en-US" sz="2800" dirty="0">
                <a:solidFill>
                  <a:srgbClr val="0070C0"/>
                </a:solidFill>
                <a:hlinkClick r:id="rId3"/>
              </a:rPr>
              <a:t>www2.ncrn.cornell.edu/ced2ar-web</a:t>
            </a:r>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a:t>What is CED</a:t>
            </a:r>
            <a:r>
              <a:rPr lang="en-US" baseline="30000" dirty="0"/>
              <a:t>2</a:t>
            </a:r>
            <a:r>
              <a:rPr lang="en-US" dirty="0"/>
              <a:t>AR?</a:t>
            </a:r>
          </a:p>
        </p:txBody>
      </p:sp>
      <p:sp>
        <p:nvSpPr>
          <p:cNvPr id="4" name="Slide Number Placeholder 3"/>
          <p:cNvSpPr>
            <a:spLocks noGrp="1"/>
          </p:cNvSpPr>
          <p:nvPr>
            <p:ph type="sldNum" sz="quarter" idx="12"/>
          </p:nvPr>
        </p:nvSpPr>
        <p:spPr/>
        <p:txBody>
          <a:bodyPr/>
          <a:lstStyle/>
          <a:p>
            <a:fld id="{6315554C-9387-4378-80C2-5F7076CAC952}" type="slidenum">
              <a:rPr lang="en-US" smtClean="0"/>
              <a:t>33</a:t>
            </a:fld>
            <a:endParaRPr lang="en-US" dirty="0"/>
          </a:p>
        </p:txBody>
      </p:sp>
    </p:spTree>
    <p:extLst>
      <p:ext uri="{BB962C8B-B14F-4D97-AF65-F5344CB8AC3E}">
        <p14:creationId xmlns:p14="http://schemas.microsoft.com/office/powerpoint/2010/main" val="2416461874"/>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34</a:t>
            </a:fld>
            <a:endParaRPr lang="en-US" dirty="0"/>
          </a:p>
        </p:txBody>
      </p:sp>
      <p:pic>
        <p:nvPicPr>
          <p:cNvPr id="9" name="Picture 8"/>
          <p:cNvPicPr>
            <a:picLocks noChangeAspect="1"/>
          </p:cNvPicPr>
          <p:nvPr/>
        </p:nvPicPr>
        <p:blipFill>
          <a:blip r:embed="rId3"/>
          <a:stretch>
            <a:fillRect/>
          </a:stretch>
        </p:blipFill>
        <p:spPr>
          <a:xfrm>
            <a:off x="1219200" y="958472"/>
            <a:ext cx="6477000" cy="5595680"/>
          </a:xfrm>
          <a:prstGeom prst="rect">
            <a:avLst/>
          </a:prstGeom>
        </p:spPr>
      </p:pic>
      <p:sp>
        <p:nvSpPr>
          <p:cNvPr id="4" name="Title 2"/>
          <p:cNvSpPr>
            <a:spLocks noGrp="1"/>
          </p:cNvSpPr>
          <p:nvPr>
            <p:ph type="title"/>
          </p:nvPr>
        </p:nvSpPr>
        <p:spPr>
          <a:xfrm>
            <a:off x="1143000" y="381000"/>
            <a:ext cx="8001000" cy="685800"/>
          </a:xfrm>
        </p:spPr>
        <p:txBody>
          <a:bodyPr/>
          <a:lstStyle/>
          <a:p>
            <a:r>
              <a:rPr lang="en-US" dirty="0"/>
              <a:t>What is CED</a:t>
            </a:r>
            <a:r>
              <a:rPr lang="en-US" baseline="30000" dirty="0"/>
              <a:t>2</a:t>
            </a:r>
            <a:r>
              <a:rPr lang="en-US" dirty="0"/>
              <a:t>AR?</a:t>
            </a:r>
          </a:p>
        </p:txBody>
      </p:sp>
    </p:spTree>
    <p:extLst>
      <p:ext uri="{BB962C8B-B14F-4D97-AF65-F5344CB8AC3E}">
        <p14:creationId xmlns:p14="http://schemas.microsoft.com/office/powerpoint/2010/main" val="1638409820"/>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35</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35</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grpSp>
        <p:nvGrpSpPr>
          <p:cNvPr id="23" name="Group 22"/>
          <p:cNvGrpSpPr/>
          <p:nvPr/>
        </p:nvGrpSpPr>
        <p:grpSpPr>
          <a:xfrm>
            <a:off x="3048002" y="1662780"/>
            <a:ext cx="4187191" cy="4315760"/>
            <a:chOff x="3048000" y="1662780"/>
            <a:chExt cx="4187191" cy="4315760"/>
          </a:xfrm>
        </p:grpSpPr>
        <p:sp>
          <p:nvSpPr>
            <p:cNvPr id="5" name="Curved Down Arrow 4"/>
            <p:cNvSpPr/>
            <p:nvPr/>
          </p:nvSpPr>
          <p:spPr>
            <a:xfrm>
              <a:off x="3236977" y="1662780"/>
              <a:ext cx="3998214" cy="1550987"/>
            </a:xfrm>
            <a:prstGeom prst="curvedDownArrow">
              <a:avLst/>
            </a:prstGeom>
            <a:effectLst>
              <a:outerShdw blurRad="50800" dist="381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Curved Down Arrow 19"/>
            <p:cNvSpPr/>
            <p:nvPr/>
          </p:nvSpPr>
          <p:spPr>
            <a:xfrm rot="10800000">
              <a:off x="3048000" y="4427553"/>
              <a:ext cx="3998214" cy="1550987"/>
            </a:xfrm>
            <a:prstGeom prst="curvedDownArrow">
              <a:avLst/>
            </a:prstGeom>
            <a:effectLst>
              <a:outerShdw blurRad="50800" dist="381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2371449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36</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36</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
        <p:nvSpPr>
          <p:cNvPr id="6" name="Rectangle 5"/>
          <p:cNvSpPr/>
          <p:nvPr/>
        </p:nvSpPr>
        <p:spPr>
          <a:xfrm>
            <a:off x="4002786" y="1066800"/>
            <a:ext cx="4379214" cy="5562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1897954"/>
      </p:ext>
    </p:extLst>
  </p:cSld>
  <p:clrMapOvr>
    <a:masterClrMapping/>
  </p:clrMapOvr>
  <p:transition spd="slow">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Internal Processing</a:t>
            </a:r>
          </a:p>
        </p:txBody>
      </p:sp>
      <p:sp>
        <p:nvSpPr>
          <p:cNvPr id="4" name="Slide Number Placeholder 3"/>
          <p:cNvSpPr>
            <a:spLocks noGrp="1"/>
          </p:cNvSpPr>
          <p:nvPr>
            <p:ph type="sldNum" sz="quarter" idx="12"/>
          </p:nvPr>
        </p:nvSpPr>
        <p:spPr/>
        <p:txBody>
          <a:bodyPr/>
          <a:lstStyle/>
          <a:p>
            <a:fld id="{6315554C-9387-4378-80C2-5F7076CAC952}" type="slidenum">
              <a:rPr lang="en-US" smtClean="0"/>
              <a:t>37</a:t>
            </a:fld>
            <a:endParaRPr lang="en-US" dirty="0"/>
          </a:p>
        </p:txBody>
      </p:sp>
      <p:sp>
        <p:nvSpPr>
          <p:cNvPr id="7" name="Text Placeholder 2"/>
          <p:cNvSpPr>
            <a:spLocks noGrp="1"/>
          </p:cNvSpPr>
          <p:nvPr>
            <p:ph type="body" sz="quarter" idx="13"/>
          </p:nvPr>
        </p:nvSpPr>
        <p:spPr>
          <a:xfrm>
            <a:off x="228602" y="1295402"/>
            <a:ext cx="8678863" cy="5257798"/>
          </a:xfrm>
        </p:spPr>
        <p:txBody>
          <a:bodyPr>
            <a:normAutofit lnSpcReduction="10000"/>
          </a:bodyPr>
          <a:lstStyle/>
          <a:p>
            <a:pPr marL="0" indent="0">
              <a:buNone/>
            </a:pPr>
            <a:r>
              <a:rPr lang="en-US" dirty="0" smtClean="0"/>
              <a:t>1. Creation </a:t>
            </a:r>
            <a:r>
              <a:rPr lang="en-US" dirty="0"/>
              <a:t>of skeletal metadata</a:t>
            </a:r>
            <a:endParaRPr lang="en-US" dirty="0" smtClean="0"/>
          </a:p>
          <a:p>
            <a:pPr lvl="1"/>
            <a:r>
              <a:rPr lang="en-US" dirty="0" smtClean="0"/>
              <a:t>Assuming data is already curated</a:t>
            </a:r>
          </a:p>
          <a:p>
            <a:pPr lvl="1"/>
            <a:r>
              <a:rPr lang="en-US" dirty="0" smtClean="0"/>
              <a:t>Converting </a:t>
            </a:r>
            <a:r>
              <a:rPr lang="en-US" u="sng" dirty="0" smtClean="0"/>
              <a:t>data</a:t>
            </a:r>
            <a:r>
              <a:rPr lang="en-US" dirty="0" smtClean="0"/>
              <a:t> into standardized </a:t>
            </a:r>
            <a:r>
              <a:rPr lang="en-US" u="sng" dirty="0" smtClean="0"/>
              <a:t>metadata</a:t>
            </a:r>
          </a:p>
          <a:p>
            <a:pPr lvl="2"/>
            <a:r>
              <a:rPr lang="en-US" dirty="0" smtClean="0"/>
              <a:t>Tools included (for SAS, Stata, SPSS, CSV), not discussed here</a:t>
            </a:r>
            <a:endParaRPr lang="en-US" sz="1200" dirty="0"/>
          </a:p>
          <a:p>
            <a:pPr marL="0" indent="0">
              <a:buNone/>
            </a:pPr>
            <a:r>
              <a:rPr lang="en-US" dirty="0" smtClean="0"/>
              <a:t>2. Hand editing and </a:t>
            </a:r>
            <a:r>
              <a:rPr lang="en-US" dirty="0" err="1" smtClean="0"/>
              <a:t>subsetting</a:t>
            </a:r>
            <a:endParaRPr lang="en-US" dirty="0" smtClean="0"/>
          </a:p>
          <a:p>
            <a:pPr lvl="1"/>
            <a:r>
              <a:rPr lang="en-US" dirty="0" smtClean="0"/>
              <a:t>Adding </a:t>
            </a:r>
            <a:r>
              <a:rPr lang="en-US" dirty="0"/>
              <a:t>verbose descriptions</a:t>
            </a:r>
          </a:p>
          <a:p>
            <a:pPr lvl="1"/>
            <a:r>
              <a:rPr lang="en-US" dirty="0"/>
              <a:t>Applying disclosure </a:t>
            </a:r>
            <a:r>
              <a:rPr lang="en-US" dirty="0" smtClean="0"/>
              <a:t>limitation</a:t>
            </a:r>
          </a:p>
          <a:p>
            <a:pPr marL="0" indent="0">
              <a:buNone/>
            </a:pPr>
            <a:r>
              <a:rPr lang="en-US" dirty="0" smtClean="0"/>
              <a:t>3. User accessible</a:t>
            </a:r>
          </a:p>
          <a:p>
            <a:pPr lvl="1"/>
            <a:r>
              <a:rPr lang="en-US" dirty="0" smtClean="0"/>
              <a:t>These tools can be manipulated by normal users</a:t>
            </a:r>
          </a:p>
          <a:p>
            <a:pPr lvl="1"/>
            <a:r>
              <a:rPr lang="en-US" dirty="0" smtClean="0"/>
              <a:t>They could be incorporated into existing workflows</a:t>
            </a:r>
          </a:p>
          <a:p>
            <a:pPr marL="0" indent="0">
              <a:buNone/>
            </a:pPr>
            <a:endParaRPr lang="en-US" dirty="0"/>
          </a:p>
          <a:p>
            <a:pPr lvl="1"/>
            <a:endParaRPr lang="en-US" dirty="0"/>
          </a:p>
        </p:txBody>
      </p:sp>
    </p:spTree>
    <p:extLst>
      <p:ext uri="{BB962C8B-B14F-4D97-AF65-F5344CB8AC3E}">
        <p14:creationId xmlns:p14="http://schemas.microsoft.com/office/powerpoint/2010/main" val="4269263534"/>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Internal Processing</a:t>
            </a:r>
          </a:p>
        </p:txBody>
      </p:sp>
      <p:sp>
        <p:nvSpPr>
          <p:cNvPr id="4" name="Slide Number Placeholder 3"/>
          <p:cNvSpPr>
            <a:spLocks noGrp="1"/>
          </p:cNvSpPr>
          <p:nvPr>
            <p:ph type="sldNum" sz="quarter" idx="12"/>
          </p:nvPr>
        </p:nvSpPr>
        <p:spPr/>
        <p:txBody>
          <a:bodyPr/>
          <a:lstStyle/>
          <a:p>
            <a:fld id="{6315554C-9387-4378-80C2-5F7076CAC952}" type="slidenum">
              <a:rPr lang="en-US" smtClean="0"/>
              <a:t>38</a:t>
            </a:fld>
            <a:endParaRPr lang="en-US" dirty="0"/>
          </a:p>
        </p:txBody>
      </p:sp>
      <p:sp>
        <p:nvSpPr>
          <p:cNvPr id="7" name="Text Placeholder 2"/>
          <p:cNvSpPr>
            <a:spLocks noGrp="1"/>
          </p:cNvSpPr>
          <p:nvPr>
            <p:ph type="body" sz="quarter" idx="13"/>
          </p:nvPr>
        </p:nvSpPr>
        <p:spPr>
          <a:xfrm>
            <a:off x="228602" y="1295402"/>
            <a:ext cx="8678863" cy="3998913"/>
          </a:xfrm>
        </p:spPr>
        <p:txBody>
          <a:bodyPr>
            <a:normAutofit/>
          </a:bodyPr>
          <a:lstStyle/>
          <a:p>
            <a:r>
              <a:rPr lang="en-US" dirty="0"/>
              <a:t>Simple editing interface</a:t>
            </a:r>
          </a:p>
          <a:p>
            <a:pPr lvl="1"/>
            <a:r>
              <a:rPr lang="en-US" dirty="0"/>
              <a:t>Web-based, with limited rich text features</a:t>
            </a:r>
          </a:p>
          <a:p>
            <a:pPr lvl="1"/>
            <a:r>
              <a:rPr lang="en-US" dirty="0"/>
              <a:t>Math allowed (LaTeX)</a:t>
            </a:r>
          </a:p>
          <a:p>
            <a:r>
              <a:rPr lang="en-US" dirty="0"/>
              <a:t>Feedback</a:t>
            </a:r>
          </a:p>
          <a:p>
            <a:pPr lvl="1"/>
            <a:r>
              <a:rPr lang="en-US" dirty="0"/>
              <a:t>Completeness of codebook? </a:t>
            </a:r>
          </a:p>
          <a:p>
            <a:pPr lvl="1"/>
            <a:r>
              <a:rPr lang="en-US" dirty="0"/>
              <a:t>Without technical jargon!</a:t>
            </a:r>
          </a:p>
          <a:p>
            <a:pPr lvl="1"/>
            <a:r>
              <a:rPr lang="en-US" dirty="0"/>
              <a:t>Can be tuned</a:t>
            </a:r>
          </a:p>
        </p:txBody>
      </p:sp>
    </p:spTree>
    <p:extLst>
      <p:ext uri="{BB962C8B-B14F-4D97-AF65-F5344CB8AC3E}">
        <p14:creationId xmlns:p14="http://schemas.microsoft.com/office/powerpoint/2010/main" val="96172456"/>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39</a:t>
            </a:fld>
            <a:endParaRPr lang="en-US" dirty="0"/>
          </a:p>
        </p:txBody>
      </p:sp>
      <p:pic>
        <p:nvPicPr>
          <p:cNvPr id="6" name="Picture 5"/>
          <p:cNvPicPr>
            <a:picLocks noChangeAspect="1"/>
          </p:cNvPicPr>
          <p:nvPr/>
        </p:nvPicPr>
        <p:blipFill rotWithShape="1">
          <a:blip r:embed="rId3"/>
          <a:srcRect l="11229" t="1303" r="9697"/>
          <a:stretch/>
        </p:blipFill>
        <p:spPr>
          <a:xfrm>
            <a:off x="609600" y="1276052"/>
            <a:ext cx="7620000" cy="5445425"/>
          </a:xfrm>
          <a:prstGeom prst="rect">
            <a:avLst/>
          </a:prstGeom>
        </p:spPr>
      </p:pic>
      <p:sp>
        <p:nvSpPr>
          <p:cNvPr id="4" name="Title 2"/>
          <p:cNvSpPr>
            <a:spLocks noGrp="1"/>
          </p:cNvSpPr>
          <p:nvPr>
            <p:ph type="title"/>
          </p:nvPr>
        </p:nvSpPr>
        <p:spPr>
          <a:xfrm>
            <a:off x="1143000" y="381000"/>
            <a:ext cx="8001000" cy="685800"/>
          </a:xfrm>
        </p:spPr>
        <p:txBody>
          <a:bodyPr/>
          <a:lstStyle/>
          <a:p>
            <a:r>
              <a:rPr lang="en-US" dirty="0" smtClean="0"/>
              <a:t>Internal </a:t>
            </a:r>
            <a:r>
              <a:rPr lang="en-US" dirty="0"/>
              <a:t>Processing: </a:t>
            </a:r>
            <a:r>
              <a:rPr lang="en-US" dirty="0" smtClean="0"/>
              <a:t>Hand Editing</a:t>
            </a:r>
            <a:endParaRPr lang="en-US" dirty="0"/>
          </a:p>
        </p:txBody>
      </p:sp>
    </p:spTree>
    <p:extLst>
      <p:ext uri="{BB962C8B-B14F-4D97-AF65-F5344CB8AC3E}">
        <p14:creationId xmlns:p14="http://schemas.microsoft.com/office/powerpoint/2010/main" val="2960211148"/>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a:t>
            </a:fld>
            <a:endParaRPr lang="en-US" dirty="0"/>
          </a:p>
        </p:txBody>
      </p:sp>
      <p:sp>
        <p:nvSpPr>
          <p:cNvPr id="6" name="Text Placeholder 5"/>
          <p:cNvSpPr>
            <a:spLocks noGrp="1"/>
          </p:cNvSpPr>
          <p:nvPr>
            <p:ph type="body" sz="quarter" idx="13"/>
          </p:nvPr>
        </p:nvSpPr>
        <p:spPr>
          <a:xfrm>
            <a:off x="285751" y="2819400"/>
            <a:ext cx="8678863" cy="2932115"/>
          </a:xfrm>
        </p:spPr>
        <p:txBody>
          <a:bodyPr>
            <a:normAutofit/>
          </a:bodyPr>
          <a:lstStyle/>
          <a:p>
            <a:r>
              <a:rPr lang="en-US" b="1" dirty="0" smtClean="0"/>
              <a:t>Replicability</a:t>
            </a:r>
            <a:r>
              <a:rPr lang="en-US" dirty="0" smtClean="0"/>
              <a:t> is a problem…</a:t>
            </a:r>
          </a:p>
          <a:p>
            <a:pPr lvl="1"/>
            <a:r>
              <a:rPr lang="en-US" dirty="0"/>
              <a:t>a</a:t>
            </a:r>
            <a:r>
              <a:rPr lang="en-US" dirty="0" smtClean="0"/>
              <a:t>nd (A) easier </a:t>
            </a:r>
            <a:r>
              <a:rPr lang="en-US" b="1" dirty="0" smtClean="0"/>
              <a:t>deposit</a:t>
            </a:r>
            <a:r>
              <a:rPr lang="en-US" dirty="0" smtClean="0"/>
              <a:t> methods could alleviate it</a:t>
            </a:r>
          </a:p>
          <a:p>
            <a:pPr lvl="1"/>
            <a:r>
              <a:rPr lang="en-US" dirty="0" smtClean="0"/>
              <a:t> but progress is slow</a:t>
            </a:r>
          </a:p>
        </p:txBody>
      </p:sp>
      <p:sp>
        <p:nvSpPr>
          <p:cNvPr id="5" name="Title 4"/>
          <p:cNvSpPr>
            <a:spLocks noGrp="1"/>
          </p:cNvSpPr>
          <p:nvPr>
            <p:ph type="title"/>
          </p:nvPr>
        </p:nvSpPr>
        <p:spPr/>
        <p:txBody>
          <a:bodyPr/>
          <a:lstStyle/>
          <a:p>
            <a:r>
              <a:rPr lang="en-US" dirty="0" smtClean="0"/>
              <a:t>I’m going to argue that…</a:t>
            </a:r>
            <a:endParaRPr lang="en-US" dirty="0"/>
          </a:p>
        </p:txBody>
      </p:sp>
    </p:spTree>
    <p:extLst>
      <p:ext uri="{BB962C8B-B14F-4D97-AF65-F5344CB8AC3E}">
        <p14:creationId xmlns:p14="http://schemas.microsoft.com/office/powerpoint/2010/main" val="3657533513"/>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Provide feedback to improve sparse documentation</a:t>
            </a:r>
          </a:p>
          <a:p>
            <a:endParaRPr lang="en-US" sz="2800" dirty="0">
              <a:solidFill>
                <a:srgbClr val="0070C0"/>
              </a:solidFill>
            </a:endParaRPr>
          </a:p>
          <a:p>
            <a:endParaRPr lang="en-US" sz="2800" dirty="0">
              <a:solidFill>
                <a:srgbClr val="0070C0"/>
              </a:solidFill>
            </a:endParaRP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Internal </a:t>
            </a:r>
            <a:r>
              <a:rPr lang="en-US" dirty="0"/>
              <a:t>Processing: Scoring</a:t>
            </a:r>
          </a:p>
        </p:txBody>
      </p:sp>
      <p:sp>
        <p:nvSpPr>
          <p:cNvPr id="4" name="Slide Number Placeholder 3"/>
          <p:cNvSpPr>
            <a:spLocks noGrp="1"/>
          </p:cNvSpPr>
          <p:nvPr>
            <p:ph type="sldNum" sz="quarter" idx="12"/>
          </p:nvPr>
        </p:nvSpPr>
        <p:spPr/>
        <p:txBody>
          <a:bodyPr/>
          <a:lstStyle/>
          <a:p>
            <a:fld id="{6315554C-9387-4378-80C2-5F7076CAC952}" type="slidenum">
              <a:rPr lang="en-US" smtClean="0"/>
              <a:t>40</a:t>
            </a:fld>
            <a:endParaRPr lang="en-US" dirty="0"/>
          </a:p>
        </p:txBody>
      </p:sp>
      <p:pic>
        <p:nvPicPr>
          <p:cNvPr id="6" name="Picture 5"/>
          <p:cNvPicPr>
            <a:picLocks noChangeAspect="1"/>
          </p:cNvPicPr>
          <p:nvPr/>
        </p:nvPicPr>
        <p:blipFill>
          <a:blip r:embed="rId3"/>
          <a:stretch>
            <a:fillRect/>
          </a:stretch>
        </p:blipFill>
        <p:spPr>
          <a:xfrm>
            <a:off x="1524000" y="1905000"/>
            <a:ext cx="5486400" cy="4706058"/>
          </a:xfrm>
          <a:prstGeom prst="rect">
            <a:avLst/>
          </a:prstGeom>
        </p:spPr>
      </p:pic>
      <p:sp>
        <p:nvSpPr>
          <p:cNvPr id="5" name="Rectangle 4"/>
          <p:cNvSpPr/>
          <p:nvPr/>
        </p:nvSpPr>
        <p:spPr>
          <a:xfrm>
            <a:off x="1524000" y="2209800"/>
            <a:ext cx="3886200" cy="365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8737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41</a:t>
            </a:fld>
            <a:endParaRPr lang="en-US" dirty="0"/>
          </a:p>
        </p:txBody>
      </p:sp>
      <p:sp>
        <p:nvSpPr>
          <p:cNvPr id="3" name="Text Placeholder 2"/>
          <p:cNvSpPr>
            <a:spLocks noGrp="1"/>
          </p:cNvSpPr>
          <p:nvPr>
            <p:ph type="body" sz="quarter" idx="13"/>
          </p:nvPr>
        </p:nvSpPr>
        <p:spPr/>
        <p:txBody>
          <a:bodyPr/>
          <a:lstStyle/>
          <a:p>
            <a:r>
              <a:rPr lang="en-US" dirty="0" smtClean="0"/>
              <a:t>Important when working with confidential (meta)data</a:t>
            </a:r>
            <a:endParaRPr lang="en-US" dirty="0"/>
          </a:p>
        </p:txBody>
      </p:sp>
      <p:sp>
        <p:nvSpPr>
          <p:cNvPr id="4" name="Title 3"/>
          <p:cNvSpPr>
            <a:spLocks noGrp="1"/>
          </p:cNvSpPr>
          <p:nvPr>
            <p:ph type="title"/>
          </p:nvPr>
        </p:nvSpPr>
        <p:spPr/>
        <p:txBody>
          <a:bodyPr/>
          <a:lstStyle/>
          <a:p>
            <a:r>
              <a:rPr lang="en-US" dirty="0" smtClean="0"/>
              <a:t>Fine-grained access controls</a:t>
            </a:r>
            <a:endParaRPr lang="en-US" dirty="0"/>
          </a:p>
        </p:txBody>
      </p:sp>
    </p:spTree>
    <p:extLst>
      <p:ext uri="{BB962C8B-B14F-4D97-AF65-F5344CB8AC3E}">
        <p14:creationId xmlns:p14="http://schemas.microsoft.com/office/powerpoint/2010/main" val="2655853730"/>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Marking elements with different restrictions</a:t>
            </a:r>
          </a:p>
          <a:p>
            <a:endParaRPr lang="en-US" sz="2800" dirty="0">
              <a:solidFill>
                <a:srgbClr val="0070C0"/>
              </a:solidFill>
            </a:endParaRPr>
          </a:p>
          <a:p>
            <a:endParaRPr lang="en-US" sz="2800" dirty="0">
              <a:solidFill>
                <a:srgbClr val="0070C0"/>
              </a:solidFill>
            </a:endParaRP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Internal Processing: Access Control</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42</a:t>
            </a:fld>
            <a:endParaRPr lang="en-US" dirty="0"/>
          </a:p>
        </p:txBody>
      </p:sp>
      <p:pic>
        <p:nvPicPr>
          <p:cNvPr id="6" name="Picture 5"/>
          <p:cNvPicPr>
            <a:picLocks noChangeAspect="1"/>
          </p:cNvPicPr>
          <p:nvPr/>
        </p:nvPicPr>
        <p:blipFill rotWithShape="1">
          <a:blip r:embed="rId3"/>
          <a:srcRect t="22870"/>
          <a:stretch/>
        </p:blipFill>
        <p:spPr>
          <a:xfrm>
            <a:off x="990600" y="1913219"/>
            <a:ext cx="6629400" cy="4625695"/>
          </a:xfrm>
          <a:prstGeom prst="rect">
            <a:avLst/>
          </a:prstGeom>
        </p:spPr>
      </p:pic>
      <p:sp>
        <p:nvSpPr>
          <p:cNvPr id="5" name="Rectangle 4"/>
          <p:cNvSpPr/>
          <p:nvPr/>
        </p:nvSpPr>
        <p:spPr>
          <a:xfrm>
            <a:off x="990600" y="3962400"/>
            <a:ext cx="2362200" cy="990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3886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Workflow control</a:t>
            </a:r>
          </a:p>
        </p:txBody>
      </p:sp>
      <p:sp>
        <p:nvSpPr>
          <p:cNvPr id="4" name="Slide Number Placeholder 3"/>
          <p:cNvSpPr>
            <a:spLocks noGrp="1"/>
          </p:cNvSpPr>
          <p:nvPr>
            <p:ph type="sldNum" sz="quarter" idx="12"/>
          </p:nvPr>
        </p:nvSpPr>
        <p:spPr/>
        <p:txBody>
          <a:bodyPr/>
          <a:lstStyle/>
          <a:p>
            <a:fld id="{6315554C-9387-4378-80C2-5F7076CAC952}" type="slidenum">
              <a:rPr lang="en-US" smtClean="0"/>
              <a:t>43</a:t>
            </a:fld>
            <a:endParaRPr lang="en-US" dirty="0"/>
          </a:p>
        </p:txBody>
      </p:sp>
      <p:sp>
        <p:nvSpPr>
          <p:cNvPr id="7" name="Text Placeholder 2"/>
          <p:cNvSpPr>
            <a:spLocks noGrp="1"/>
          </p:cNvSpPr>
          <p:nvPr>
            <p:ph type="body" sz="quarter" idx="13"/>
          </p:nvPr>
        </p:nvSpPr>
        <p:spPr>
          <a:xfrm>
            <a:off x="228602" y="1295402"/>
            <a:ext cx="8678863" cy="3998913"/>
          </a:xfrm>
        </p:spPr>
        <p:txBody>
          <a:bodyPr/>
          <a:lstStyle/>
          <a:p>
            <a:r>
              <a:rPr lang="en-US" dirty="0" smtClean="0"/>
              <a:t>Ability to view additions/subtractions</a:t>
            </a:r>
          </a:p>
          <a:p>
            <a:pPr lvl="1"/>
            <a:r>
              <a:rPr lang="en-US" dirty="0" smtClean="0"/>
              <a:t>Between versions</a:t>
            </a:r>
          </a:p>
          <a:p>
            <a:pPr lvl="1"/>
            <a:r>
              <a:rPr lang="en-US" dirty="0" smtClean="0"/>
              <a:t>Between crowd-sourced information and official information</a:t>
            </a:r>
          </a:p>
          <a:p>
            <a:r>
              <a:rPr lang="en-US" dirty="0" smtClean="0"/>
              <a:t>Ability to control access</a:t>
            </a:r>
          </a:p>
          <a:p>
            <a:pPr lvl="1"/>
            <a:r>
              <a:rPr lang="en-US" dirty="0" smtClean="0"/>
              <a:t>Editing versus viewing</a:t>
            </a:r>
          </a:p>
          <a:p>
            <a:pPr lvl="1"/>
            <a:r>
              <a:rPr lang="en-US" dirty="0" smtClean="0"/>
              <a:t>Authentication and reputation</a:t>
            </a:r>
            <a:endParaRPr lang="en-US" dirty="0"/>
          </a:p>
        </p:txBody>
      </p:sp>
    </p:spTree>
    <p:extLst>
      <p:ext uri="{BB962C8B-B14F-4D97-AF65-F5344CB8AC3E}">
        <p14:creationId xmlns:p14="http://schemas.microsoft.com/office/powerpoint/2010/main" val="724637922"/>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Uses Git, a distributed version control system</a:t>
            </a:r>
          </a:p>
          <a:p>
            <a:r>
              <a:rPr lang="en-US" sz="2800" dirty="0"/>
              <a:t>Every aspect of the system is configurable</a:t>
            </a:r>
          </a:p>
          <a:p>
            <a:pPr lvl="1"/>
            <a:r>
              <a:rPr lang="en-US" sz="2400" dirty="0"/>
              <a:t>Scheduled tasks check for changes</a:t>
            </a:r>
          </a:p>
          <a:p>
            <a:pPr lvl="1"/>
            <a:r>
              <a:rPr lang="en-US" sz="2400" dirty="0"/>
              <a:t>Once changes exceed threshold, they are pushed</a:t>
            </a:r>
          </a:p>
          <a:p>
            <a:pPr lvl="1"/>
            <a:r>
              <a:rPr lang="en-US" sz="2400" dirty="0"/>
              <a:t>Remote instances pull changes on demand</a:t>
            </a:r>
          </a:p>
          <a:p>
            <a:pPr marL="0" indent="0">
              <a:buNone/>
            </a:pPr>
            <a:endParaRPr lang="en-US" sz="2800" dirty="0"/>
          </a:p>
          <a:p>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Versioning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44</a:t>
            </a:fld>
            <a:endParaRPr lang="en-US" dirty="0"/>
          </a:p>
        </p:txBody>
      </p:sp>
      <p:pic>
        <p:nvPicPr>
          <p:cNvPr id="6" name="Picture 5"/>
          <p:cNvPicPr>
            <a:picLocks noChangeAspect="1"/>
          </p:cNvPicPr>
          <p:nvPr/>
        </p:nvPicPr>
        <p:blipFill>
          <a:blip r:embed="rId3"/>
          <a:stretch>
            <a:fillRect/>
          </a:stretch>
        </p:blipFill>
        <p:spPr>
          <a:xfrm>
            <a:off x="273558" y="4034728"/>
            <a:ext cx="8153400" cy="1790604"/>
          </a:xfrm>
          <a:prstGeom prst="rect">
            <a:avLst/>
          </a:prstGeom>
        </p:spPr>
      </p:pic>
    </p:spTree>
    <p:extLst>
      <p:ext uri="{BB962C8B-B14F-4D97-AF65-F5344CB8AC3E}">
        <p14:creationId xmlns:p14="http://schemas.microsoft.com/office/powerpoint/2010/main" val="2099943702"/>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pPr marL="0" indent="0">
              <a:buNone/>
            </a:pPr>
            <a:r>
              <a:rPr lang="en-US" sz="2800" dirty="0"/>
              <a:t>Viewing changes made</a:t>
            </a:r>
          </a:p>
        </p:txBody>
      </p:sp>
      <p:sp>
        <p:nvSpPr>
          <p:cNvPr id="3" name="Title 2"/>
          <p:cNvSpPr>
            <a:spLocks noGrp="1"/>
          </p:cNvSpPr>
          <p:nvPr>
            <p:ph type="title"/>
          </p:nvPr>
        </p:nvSpPr>
        <p:spPr>
          <a:xfrm>
            <a:off x="1143000" y="381000"/>
            <a:ext cx="8001000" cy="685800"/>
          </a:xfrm>
        </p:spPr>
        <p:txBody>
          <a:bodyPr/>
          <a:lstStyle/>
          <a:p>
            <a:r>
              <a:rPr lang="en-US" dirty="0" smtClean="0"/>
              <a:t>Combining Knowledge</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45</a:t>
            </a:fld>
            <a:endParaRPr lang="en-US" dirty="0"/>
          </a:p>
        </p:txBody>
      </p:sp>
      <p:pic>
        <p:nvPicPr>
          <p:cNvPr id="8" name="Picture 7"/>
          <p:cNvPicPr>
            <a:picLocks noChangeAspect="1"/>
          </p:cNvPicPr>
          <p:nvPr/>
        </p:nvPicPr>
        <p:blipFill>
          <a:blip r:embed="rId3"/>
          <a:stretch>
            <a:fillRect/>
          </a:stretch>
        </p:blipFill>
        <p:spPr>
          <a:xfrm>
            <a:off x="315111" y="2183640"/>
            <a:ext cx="8371691" cy="2562225"/>
          </a:xfrm>
          <a:prstGeom prst="rect">
            <a:avLst/>
          </a:prstGeom>
        </p:spPr>
      </p:pic>
    </p:spTree>
    <p:extLst>
      <p:ext uri="{BB962C8B-B14F-4D97-AF65-F5344CB8AC3E}">
        <p14:creationId xmlns:p14="http://schemas.microsoft.com/office/powerpoint/2010/main" val="863454131"/>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pPr marL="0" indent="0">
              <a:buNone/>
            </a:pPr>
            <a:r>
              <a:rPr lang="en-US" sz="2800" dirty="0"/>
              <a:t>All changes are logged externally via Git</a:t>
            </a:r>
          </a:p>
          <a:p>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Versioning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46</a:t>
            </a:fld>
            <a:endParaRPr lang="en-US" dirty="0"/>
          </a:p>
        </p:txBody>
      </p:sp>
      <p:pic>
        <p:nvPicPr>
          <p:cNvPr id="5" name="Picture 4"/>
          <p:cNvPicPr>
            <a:picLocks noChangeAspect="1"/>
          </p:cNvPicPr>
          <p:nvPr/>
        </p:nvPicPr>
        <p:blipFill>
          <a:blip r:embed="rId3"/>
          <a:stretch>
            <a:fillRect/>
          </a:stretch>
        </p:blipFill>
        <p:spPr>
          <a:xfrm>
            <a:off x="695722" y="1981202"/>
            <a:ext cx="7897018" cy="4283129"/>
          </a:xfrm>
          <a:prstGeom prst="rect">
            <a:avLst/>
          </a:prstGeom>
        </p:spPr>
      </p:pic>
    </p:spTree>
    <p:extLst>
      <p:ext uri="{BB962C8B-B14F-4D97-AF65-F5344CB8AC3E}">
        <p14:creationId xmlns:p14="http://schemas.microsoft.com/office/powerpoint/2010/main" val="2542588493"/>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47</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47</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
        <p:nvSpPr>
          <p:cNvPr id="6" name="Rectangle 5"/>
          <p:cNvSpPr/>
          <p:nvPr/>
        </p:nvSpPr>
        <p:spPr>
          <a:xfrm>
            <a:off x="4002786" y="3789872"/>
            <a:ext cx="4379214" cy="28395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949599" y="3383089"/>
            <a:ext cx="2578609" cy="4067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5049562"/>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48</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48</a:t>
            </a:fld>
            <a:endParaRPr lang="en-US" dirty="0"/>
          </a:p>
        </p:txBody>
      </p:sp>
      <p:sp>
        <p:nvSpPr>
          <p:cNvPr id="9" name="Rectangle 8"/>
          <p:cNvSpPr/>
          <p:nvPr/>
        </p:nvSpPr>
        <p:spPr>
          <a:xfrm>
            <a:off x="5979414" y="230791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5979414" y="4493071"/>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783586" y="337470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26186" y="3374710"/>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45386" y="3858895"/>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43580" y="4081590"/>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286253" y="2892871"/>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
        <p:nvSpPr>
          <p:cNvPr id="6" name="Rectangle 5"/>
          <p:cNvSpPr/>
          <p:nvPr/>
        </p:nvSpPr>
        <p:spPr>
          <a:xfrm>
            <a:off x="4243577" y="3789872"/>
            <a:ext cx="1659638" cy="283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54117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grpId="0" nodeType="clickEffect">
                                  <p:stCondLst>
                                    <p:cond delay="100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49</a:t>
            </a:fld>
            <a:endParaRPr lang="en-US" dirty="0"/>
          </a:p>
        </p:txBody>
      </p:sp>
      <p:sp>
        <p:nvSpPr>
          <p:cNvPr id="4" name="Title 2"/>
          <p:cNvSpPr>
            <a:spLocks noGrp="1"/>
          </p:cNvSpPr>
          <p:nvPr>
            <p:ph type="title"/>
          </p:nvPr>
        </p:nvSpPr>
        <p:spPr>
          <a:xfrm>
            <a:off x="1143000" y="381000"/>
            <a:ext cx="8001000" cy="685800"/>
          </a:xfrm>
        </p:spPr>
        <p:txBody>
          <a:bodyPr/>
          <a:lstStyle/>
          <a:p>
            <a:r>
              <a:rPr lang="en-US" dirty="0" smtClean="0"/>
              <a:t>Official view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71341"/>
            <a:ext cx="7180696" cy="58501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2" y="2133600"/>
            <a:ext cx="3628659" cy="1333500"/>
          </a:xfrm>
          <a:prstGeom prst="rect">
            <a:avLst/>
          </a:prstGeom>
          <a:ln w="25400">
            <a:solidFill>
              <a:schemeClr val="accent1">
                <a:shade val="50000"/>
              </a:schemeClr>
            </a:solidFill>
          </a:ln>
          <a:effectLst>
            <a:outerShdw blurRad="50800" dist="381000" dir="2700000" algn="tl" rotWithShape="0">
              <a:prstClr val="black">
                <a:alpha val="40000"/>
              </a:prstClr>
            </a:outerShdw>
          </a:effectLst>
        </p:spPr>
      </p:pic>
    </p:spTree>
    <p:extLst>
      <p:ext uri="{BB962C8B-B14F-4D97-AF65-F5344CB8AC3E}">
        <p14:creationId xmlns:p14="http://schemas.microsoft.com/office/powerpoint/2010/main" val="3630426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a:t>
            </a:fld>
            <a:endParaRPr lang="en-US" dirty="0"/>
          </a:p>
        </p:txBody>
      </p:sp>
      <p:sp>
        <p:nvSpPr>
          <p:cNvPr id="6" name="Text Placeholder 5"/>
          <p:cNvSpPr>
            <a:spLocks noGrp="1"/>
          </p:cNvSpPr>
          <p:nvPr>
            <p:ph type="body" sz="quarter" idx="13"/>
          </p:nvPr>
        </p:nvSpPr>
        <p:spPr>
          <a:xfrm>
            <a:off x="285751" y="2362200"/>
            <a:ext cx="8678863" cy="3389315"/>
          </a:xfrm>
        </p:spPr>
        <p:txBody>
          <a:bodyPr>
            <a:normAutofit/>
          </a:bodyPr>
          <a:lstStyle/>
          <a:p>
            <a:r>
              <a:rPr lang="en-US" dirty="0" smtClean="0"/>
              <a:t>Having replicable archives </a:t>
            </a:r>
            <a:r>
              <a:rPr lang="en-US" b="1" dirty="0" smtClean="0"/>
              <a:t>shifts</a:t>
            </a:r>
            <a:r>
              <a:rPr lang="en-US" dirty="0" smtClean="0"/>
              <a:t> the problem…</a:t>
            </a:r>
          </a:p>
          <a:p>
            <a:pPr lvl="1"/>
            <a:r>
              <a:rPr lang="en-US" dirty="0" smtClean="0"/>
              <a:t> in time: (B) older articles cannot be </a:t>
            </a:r>
            <a:r>
              <a:rPr lang="en-US" b="1" dirty="0" smtClean="0"/>
              <a:t>linked to data</a:t>
            </a:r>
          </a:p>
          <a:p>
            <a:pPr lvl="1"/>
            <a:r>
              <a:rPr lang="en-US" dirty="0" smtClean="0"/>
              <a:t> in scope: (C) curators need </a:t>
            </a:r>
            <a:r>
              <a:rPr lang="en-US" b="1" dirty="0" smtClean="0"/>
              <a:t>expert help </a:t>
            </a:r>
            <a:r>
              <a:rPr lang="en-US" dirty="0" smtClean="0"/>
              <a:t>in documenting the data</a:t>
            </a:r>
          </a:p>
        </p:txBody>
      </p:sp>
      <p:sp>
        <p:nvSpPr>
          <p:cNvPr id="5" name="Title 4"/>
          <p:cNvSpPr>
            <a:spLocks noGrp="1"/>
          </p:cNvSpPr>
          <p:nvPr>
            <p:ph type="title"/>
          </p:nvPr>
        </p:nvSpPr>
        <p:spPr/>
        <p:txBody>
          <a:bodyPr/>
          <a:lstStyle/>
          <a:p>
            <a:r>
              <a:rPr lang="en-US" dirty="0" smtClean="0"/>
              <a:t>I’m going to argue that…</a:t>
            </a:r>
            <a:endParaRPr lang="en-US" dirty="0"/>
          </a:p>
        </p:txBody>
      </p:sp>
    </p:spTree>
    <p:extLst>
      <p:ext uri="{BB962C8B-B14F-4D97-AF65-F5344CB8AC3E}">
        <p14:creationId xmlns:p14="http://schemas.microsoft.com/office/powerpoint/2010/main" val="617028434"/>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50</a:t>
            </a:fld>
            <a:endParaRPr lang="en-US" dirty="0"/>
          </a:p>
        </p:txBody>
      </p:sp>
      <p:sp>
        <p:nvSpPr>
          <p:cNvPr id="4" name="Title 2"/>
          <p:cNvSpPr>
            <a:spLocks noGrp="1"/>
          </p:cNvSpPr>
          <p:nvPr>
            <p:ph type="title"/>
          </p:nvPr>
        </p:nvSpPr>
        <p:spPr>
          <a:xfrm>
            <a:off x="1143000" y="381000"/>
            <a:ext cx="8001000" cy="685800"/>
          </a:xfrm>
        </p:spPr>
        <p:txBody>
          <a:bodyPr/>
          <a:lstStyle/>
          <a:p>
            <a:r>
              <a:rPr lang="en-US" dirty="0" smtClean="0"/>
              <a:t>Crowdsourced view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887592"/>
            <a:ext cx="7178040" cy="58670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59" y="2133600"/>
            <a:ext cx="7866743" cy="1219200"/>
          </a:xfrm>
          <a:prstGeom prst="rect">
            <a:avLst/>
          </a:prstGeom>
          <a:ln w="38100">
            <a:solidFill>
              <a:schemeClr val="accent1">
                <a:shade val="50000"/>
              </a:schemeClr>
            </a:solidFill>
          </a:ln>
          <a:effectLst>
            <a:outerShdw blurRad="50800" dist="381000" dir="2700000" algn="tl" rotWithShape="0">
              <a:prstClr val="black">
                <a:alpha val="40000"/>
              </a:prstClr>
            </a:outerShdw>
          </a:effectLst>
        </p:spPr>
      </p:pic>
    </p:spTree>
    <p:extLst>
      <p:ext uri="{BB962C8B-B14F-4D97-AF65-F5344CB8AC3E}">
        <p14:creationId xmlns:p14="http://schemas.microsoft.com/office/powerpoint/2010/main" val="15828211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51</a:t>
            </a:fld>
            <a:endParaRPr lang="en-US" dirty="0"/>
          </a:p>
        </p:txBody>
      </p:sp>
      <p:sp>
        <p:nvSpPr>
          <p:cNvPr id="5" name="Title 2"/>
          <p:cNvSpPr>
            <a:spLocks noGrp="1"/>
          </p:cNvSpPr>
          <p:nvPr>
            <p:ph type="title"/>
          </p:nvPr>
        </p:nvSpPr>
        <p:spPr>
          <a:xfrm>
            <a:off x="1143000" y="381000"/>
            <a:ext cx="8001000" cy="685800"/>
          </a:xfrm>
        </p:spPr>
        <p:txBody>
          <a:bodyPr/>
          <a:lstStyle/>
          <a:p>
            <a:r>
              <a:rPr lang="en-US" dirty="0"/>
              <a:t>Authentication and Attribution</a:t>
            </a:r>
          </a:p>
        </p:txBody>
      </p:sp>
      <p:sp>
        <p:nvSpPr>
          <p:cNvPr id="6" name="Text Placeholder 2"/>
          <p:cNvSpPr>
            <a:spLocks noGrp="1"/>
          </p:cNvSpPr>
          <p:nvPr>
            <p:ph type="body" sz="quarter" idx="13"/>
          </p:nvPr>
        </p:nvSpPr>
        <p:spPr>
          <a:xfrm>
            <a:off x="228602" y="1295402"/>
            <a:ext cx="8678863" cy="3998913"/>
          </a:xfrm>
        </p:spPr>
        <p:txBody>
          <a:bodyPr>
            <a:normAutofit fontScale="92500" lnSpcReduction="10000"/>
          </a:bodyPr>
          <a:lstStyle/>
          <a:p>
            <a:r>
              <a:rPr lang="en-US" dirty="0"/>
              <a:t>When opening up contributions to a wide audience, how to triage </a:t>
            </a:r>
            <a:r>
              <a:rPr lang="en-US" dirty="0" smtClean="0"/>
              <a:t>between </a:t>
            </a:r>
            <a:r>
              <a:rPr lang="en-US" dirty="0"/>
              <a:t>“rants”  and meaningful contributions?</a:t>
            </a:r>
          </a:p>
          <a:p>
            <a:r>
              <a:rPr lang="en-US" dirty="0" smtClean="0"/>
              <a:t>Here: Use </a:t>
            </a:r>
            <a:r>
              <a:rPr lang="en-US" dirty="0"/>
              <a:t>of ORCID (academic network) for authentication</a:t>
            </a:r>
          </a:p>
          <a:p>
            <a:r>
              <a:rPr lang="en-US" dirty="0"/>
              <a:t>Public attribution with link to (verified) academic ID is key for positive feedback (your effort is recognized) and prevention of negative contribution (your rant is traceable to you!) </a:t>
            </a:r>
          </a:p>
        </p:txBody>
      </p:sp>
    </p:spTree>
    <p:extLst>
      <p:ext uri="{BB962C8B-B14F-4D97-AF65-F5344CB8AC3E}">
        <p14:creationId xmlns:p14="http://schemas.microsoft.com/office/powerpoint/2010/main" val="1033180142"/>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Supports OpenID and OAuth2</a:t>
            </a:r>
          </a:p>
          <a:p>
            <a:pPr lvl="1"/>
            <a:r>
              <a:rPr lang="en-US" sz="2400" dirty="0"/>
              <a:t>Currently using Google and ORCID with OAuth2</a:t>
            </a:r>
          </a:p>
          <a:p>
            <a:pPr lvl="1"/>
            <a:r>
              <a:rPr lang="en-US" sz="2400" dirty="0"/>
              <a:t>Developing connectors to work with additional providers</a:t>
            </a:r>
          </a:p>
          <a:p>
            <a:r>
              <a:rPr lang="en-US" sz="2800" dirty="0"/>
              <a:t>CED</a:t>
            </a:r>
            <a:r>
              <a:rPr lang="en-US" sz="2800" baseline="30000" dirty="0"/>
              <a:t>2</a:t>
            </a:r>
            <a:r>
              <a:rPr lang="en-US" sz="2800" dirty="0"/>
              <a:t>AR handles identity management</a:t>
            </a:r>
            <a:br>
              <a:rPr lang="en-US" sz="2800" dirty="0"/>
            </a:br>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Authentication</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52</a:t>
            </a:fld>
            <a:endParaRPr lang="en-US" dirty="0"/>
          </a:p>
        </p:txBody>
      </p:sp>
      <p:pic>
        <p:nvPicPr>
          <p:cNvPr id="5" name="Picture 4"/>
          <p:cNvPicPr>
            <a:picLocks noChangeAspect="1"/>
          </p:cNvPicPr>
          <p:nvPr/>
        </p:nvPicPr>
        <p:blipFill>
          <a:blip r:embed="rId3"/>
          <a:stretch>
            <a:fillRect/>
          </a:stretch>
        </p:blipFill>
        <p:spPr>
          <a:xfrm>
            <a:off x="1143000" y="3657600"/>
            <a:ext cx="6800088" cy="2221944"/>
          </a:xfrm>
          <a:prstGeom prst="rect">
            <a:avLst/>
          </a:prstGeom>
        </p:spPr>
      </p:pic>
    </p:spTree>
    <p:extLst>
      <p:ext uri="{BB962C8B-B14F-4D97-AF65-F5344CB8AC3E}">
        <p14:creationId xmlns:p14="http://schemas.microsoft.com/office/powerpoint/2010/main" val="1847301200"/>
      </p:ext>
    </p:extLst>
  </p:cSld>
  <p:clrMapOvr>
    <a:masterClrMapping/>
  </p:clrMapOvr>
  <p:transition spd="slow">
    <p:push/>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53</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Editing made easy</a:t>
            </a:r>
            <a:endParaRPr lang="en-US" dirty="0"/>
          </a:p>
        </p:txBody>
      </p:sp>
    </p:spTree>
    <p:extLst>
      <p:ext uri="{BB962C8B-B14F-4D97-AF65-F5344CB8AC3E}">
        <p14:creationId xmlns:p14="http://schemas.microsoft.com/office/powerpoint/2010/main" val="1554112832"/>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54</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271071" y="759712"/>
            <a:ext cx="6601857" cy="5486400"/>
          </a:xfrm>
        </p:spPr>
      </p:pic>
    </p:spTree>
    <p:extLst>
      <p:ext uri="{BB962C8B-B14F-4D97-AF65-F5344CB8AC3E}">
        <p14:creationId xmlns:p14="http://schemas.microsoft.com/office/powerpoint/2010/main" val="3139626137"/>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55</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538"/>
            <a:ext cx="9144000" cy="6754483"/>
          </a:xfrm>
          <a:prstGeom prst="rect">
            <a:avLst/>
          </a:prstGeom>
        </p:spPr>
      </p:pic>
      <p:sp>
        <p:nvSpPr>
          <p:cNvPr id="7" name="Content Placeholder 6"/>
          <p:cNvSpPr>
            <a:spLocks noGrp="1"/>
          </p:cNvSpPr>
          <p:nvPr>
            <p:ph sz="quarter" idx="14"/>
          </p:nvPr>
        </p:nvSpPr>
        <p:spPr/>
        <p:txBody>
          <a:bodyPr/>
          <a:lstStyle/>
          <a:p>
            <a:endParaRPr lang="en-US"/>
          </a:p>
        </p:txBody>
      </p:sp>
    </p:spTree>
    <p:extLst>
      <p:ext uri="{BB962C8B-B14F-4D97-AF65-F5344CB8AC3E}">
        <p14:creationId xmlns:p14="http://schemas.microsoft.com/office/powerpoint/2010/main" val="2888478007"/>
      </p:ext>
    </p:extLst>
  </p:cSld>
  <p:clrMapOvr>
    <a:masterClrMapping/>
  </p:clrMapOvr>
  <p:transition spd="slow">
    <p:push/>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56</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5585" y="1676400"/>
            <a:ext cx="9128415" cy="3790314"/>
          </a:xfrm>
        </p:spPr>
      </p:pic>
    </p:spTree>
    <p:extLst>
      <p:ext uri="{BB962C8B-B14F-4D97-AF65-F5344CB8AC3E}">
        <p14:creationId xmlns:p14="http://schemas.microsoft.com/office/powerpoint/2010/main" val="852328173"/>
      </p:ext>
    </p:extLst>
  </p:cSld>
  <p:clrMapOvr>
    <a:masterClrMapping/>
  </p:clrMapOvr>
  <p:transition spd="slow">
    <p:push/>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57</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8100" y="1676400"/>
            <a:ext cx="9220200" cy="4291684"/>
          </a:xfrm>
        </p:spPr>
      </p:pic>
    </p:spTree>
    <p:extLst>
      <p:ext uri="{BB962C8B-B14F-4D97-AF65-F5344CB8AC3E}">
        <p14:creationId xmlns:p14="http://schemas.microsoft.com/office/powerpoint/2010/main" val="3705514887"/>
      </p:ext>
    </p:extLst>
  </p:cSld>
  <p:clrMapOvr>
    <a:masterClrMapping/>
  </p:clrMapOvr>
  <p:transition spd="slow">
    <p:push/>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58</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58</a:t>
            </a:fld>
            <a:endParaRPr lang="en-US" dirty="0"/>
          </a:p>
        </p:txBody>
      </p:sp>
      <p:sp>
        <p:nvSpPr>
          <p:cNvPr id="9" name="Rectangle 8"/>
          <p:cNvSpPr/>
          <p:nvPr/>
        </p:nvSpPr>
        <p:spPr>
          <a:xfrm>
            <a:off x="5979414" y="230791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5979414" y="4493071"/>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783586" y="337470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26186" y="3374710"/>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45386" y="3858895"/>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43580" y="4081590"/>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286253" y="2892871"/>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Tree>
    <p:extLst>
      <p:ext uri="{BB962C8B-B14F-4D97-AF65-F5344CB8AC3E}">
        <p14:creationId xmlns:p14="http://schemas.microsoft.com/office/powerpoint/2010/main" val="31398320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1000" tmFilter="0, 0; .2, .5; .8, .5; 1, 0"/>
                                        <p:tgtEl>
                                          <p:spTgt spid="14"/>
                                        </p:tgtEl>
                                      </p:cBhvr>
                                    </p:animEffect>
                                    <p:animScale>
                                      <p:cBhvr>
                                        <p:cTn id="7" dur="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59</a:t>
            </a:fld>
            <a:endParaRPr lang="en-US" dirty="0"/>
          </a:p>
        </p:txBody>
      </p:sp>
      <p:sp>
        <p:nvSpPr>
          <p:cNvPr id="3" name="Title 2"/>
          <p:cNvSpPr>
            <a:spLocks noGrp="1"/>
          </p:cNvSpPr>
          <p:nvPr>
            <p:ph type="title"/>
          </p:nvPr>
        </p:nvSpPr>
        <p:spPr/>
        <p:txBody>
          <a:bodyPr>
            <a:normAutofit fontScale="90000"/>
          </a:bodyPr>
          <a:lstStyle/>
          <a:p>
            <a:r>
              <a:rPr lang="en-US" dirty="0" smtClean="0"/>
              <a:t>Everybody can see changes</a:t>
            </a:r>
            <a:endParaRPr lang="en-US" dirty="0"/>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374523" y="1565030"/>
            <a:ext cx="8394954" cy="4716266"/>
          </a:xfrm>
        </p:spPr>
      </p:pic>
    </p:spTree>
    <p:extLst>
      <p:ext uri="{BB962C8B-B14F-4D97-AF65-F5344CB8AC3E}">
        <p14:creationId xmlns:p14="http://schemas.microsoft.com/office/powerpoint/2010/main" val="4053773246"/>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a:t>
            </a:fld>
            <a:endParaRPr lang="en-US" dirty="0"/>
          </a:p>
        </p:txBody>
      </p:sp>
      <p:sp>
        <p:nvSpPr>
          <p:cNvPr id="6" name="Text Placeholder 5"/>
          <p:cNvSpPr>
            <a:spLocks noGrp="1"/>
          </p:cNvSpPr>
          <p:nvPr>
            <p:ph type="body" sz="quarter" idx="13"/>
          </p:nvPr>
        </p:nvSpPr>
        <p:spPr/>
        <p:txBody>
          <a:bodyPr>
            <a:normAutofit fontScale="85000" lnSpcReduction="20000"/>
          </a:bodyPr>
          <a:lstStyle/>
          <a:p>
            <a:r>
              <a:rPr lang="en-US" dirty="0"/>
              <a:t>LDI “reproducibility” project: </a:t>
            </a:r>
          </a:p>
          <a:p>
            <a:pPr marL="300038" lvl="1" indent="0" algn="ctr">
              <a:buNone/>
            </a:pPr>
            <a:r>
              <a:rPr lang="en-US" dirty="0" err="1"/>
              <a:t>Kingi</a:t>
            </a:r>
            <a:r>
              <a:rPr lang="en-US" dirty="0"/>
              <a:t>, </a:t>
            </a:r>
            <a:r>
              <a:rPr lang="en-US" dirty="0" err="1"/>
              <a:t>Stanchi</a:t>
            </a:r>
            <a:r>
              <a:rPr lang="en-US" dirty="0"/>
              <a:t>, Vilhuber (2016, unpublished) </a:t>
            </a:r>
            <a:r>
              <a:rPr lang="en-US" dirty="0" smtClean="0"/>
              <a:t/>
            </a:r>
            <a:br>
              <a:rPr lang="en-US" dirty="0" smtClean="0"/>
            </a:br>
            <a:r>
              <a:rPr lang="en-US" dirty="0" smtClean="0"/>
              <a:t>“</a:t>
            </a:r>
            <a:r>
              <a:rPr lang="en-US" dirty="0"/>
              <a:t>The Reproducibility of Economics Research”</a:t>
            </a:r>
          </a:p>
          <a:p>
            <a:endParaRPr lang="en-US" dirty="0"/>
          </a:p>
        </p:txBody>
      </p:sp>
      <p:sp>
        <p:nvSpPr>
          <p:cNvPr id="5" name="Title 4"/>
          <p:cNvSpPr>
            <a:spLocks noGrp="1"/>
          </p:cNvSpPr>
          <p:nvPr>
            <p:ph type="title"/>
          </p:nvPr>
        </p:nvSpPr>
        <p:spPr/>
        <p:txBody>
          <a:bodyPr/>
          <a:lstStyle/>
          <a:p>
            <a:r>
              <a:rPr lang="en-US" dirty="0" smtClean="0"/>
              <a:t>A test</a:t>
            </a:r>
            <a:endParaRPr lang="en-US" dirty="0"/>
          </a:p>
        </p:txBody>
      </p:sp>
    </p:spTree>
    <p:extLst>
      <p:ext uri="{BB962C8B-B14F-4D97-AF65-F5344CB8AC3E}">
        <p14:creationId xmlns:p14="http://schemas.microsoft.com/office/powerpoint/2010/main" val="3048892239"/>
      </p:ext>
    </p:extLst>
  </p:cSld>
  <p:clrMapOvr>
    <a:masterClrMapping/>
  </p:clrMapOvr>
  <p:transition spd="slow">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Combining Knowledge: Merging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60</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2" y="2669942"/>
            <a:ext cx="4191585" cy="2648320"/>
          </a:xfrm>
          <a:prstGeom prst="rect">
            <a:avLst/>
          </a:prstGeom>
        </p:spPr>
      </p:pic>
      <p:sp>
        <p:nvSpPr>
          <p:cNvPr id="6" name="Text Placeholder 1"/>
          <p:cNvSpPr>
            <a:spLocks noGrp="1"/>
          </p:cNvSpPr>
          <p:nvPr>
            <p:ph type="body" sz="quarter" idx="13"/>
          </p:nvPr>
        </p:nvSpPr>
        <p:spPr>
          <a:xfrm>
            <a:off x="304802" y="1295402"/>
            <a:ext cx="8678863" cy="3998913"/>
          </a:xfrm>
        </p:spPr>
        <p:txBody>
          <a:bodyPr>
            <a:normAutofit/>
          </a:bodyPr>
          <a:lstStyle/>
          <a:p>
            <a:r>
              <a:rPr lang="en-US" sz="2800" dirty="0"/>
              <a:t>Curators are given an interface to merge crowdsourced documentation with official</a:t>
            </a:r>
          </a:p>
        </p:txBody>
      </p:sp>
    </p:spTree>
    <p:extLst>
      <p:ext uri="{BB962C8B-B14F-4D97-AF65-F5344CB8AC3E}">
        <p14:creationId xmlns:p14="http://schemas.microsoft.com/office/powerpoint/2010/main" val="3942429408"/>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Combining Knowledge: Merging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61</a:t>
            </a:fld>
            <a:endParaRPr lang="en-US" dirty="0"/>
          </a:p>
        </p:txBody>
      </p:sp>
      <p:pic>
        <p:nvPicPr>
          <p:cNvPr id="7" name="Picture 6"/>
          <p:cNvPicPr>
            <a:picLocks noChangeAspect="1"/>
          </p:cNvPicPr>
          <p:nvPr/>
        </p:nvPicPr>
        <p:blipFill>
          <a:blip r:embed="rId3"/>
          <a:stretch>
            <a:fillRect/>
          </a:stretch>
        </p:blipFill>
        <p:spPr>
          <a:xfrm>
            <a:off x="304800" y="1600202"/>
            <a:ext cx="8686800" cy="2759075"/>
          </a:xfrm>
          <a:prstGeom prst="rect">
            <a:avLst/>
          </a:prstGeom>
        </p:spPr>
      </p:pic>
    </p:spTree>
    <p:extLst>
      <p:ext uri="{BB962C8B-B14F-4D97-AF65-F5344CB8AC3E}">
        <p14:creationId xmlns:p14="http://schemas.microsoft.com/office/powerpoint/2010/main" val="2745167793"/>
      </p:ext>
    </p:extLst>
  </p:cSld>
  <p:clrMapOvr>
    <a:masterClrMapping/>
  </p:clrMapOvr>
  <p:transition spd="slow">
    <p:push/>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Combining Knowledge: Merging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62</a:t>
            </a:fld>
            <a:endParaRPr lang="en-US" dirty="0"/>
          </a:p>
        </p:txBody>
      </p:sp>
      <p:pic>
        <p:nvPicPr>
          <p:cNvPr id="9" name="Picture 8"/>
          <p:cNvPicPr>
            <a:picLocks noChangeAspect="1"/>
          </p:cNvPicPr>
          <p:nvPr/>
        </p:nvPicPr>
        <p:blipFill>
          <a:blip r:embed="rId3"/>
          <a:stretch>
            <a:fillRect/>
          </a:stretch>
        </p:blipFill>
        <p:spPr>
          <a:xfrm>
            <a:off x="152402" y="1301261"/>
            <a:ext cx="8848725" cy="4820628"/>
          </a:xfrm>
          <a:prstGeom prst="rect">
            <a:avLst/>
          </a:prstGeom>
        </p:spPr>
      </p:pic>
    </p:spTree>
    <p:extLst>
      <p:ext uri="{BB962C8B-B14F-4D97-AF65-F5344CB8AC3E}">
        <p14:creationId xmlns:p14="http://schemas.microsoft.com/office/powerpoint/2010/main" val="1408382779"/>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normAutofit/>
          </a:bodyPr>
          <a:lstStyle/>
          <a:p>
            <a:r>
              <a:rPr lang="en-US" dirty="0" smtClean="0"/>
              <a:t>Combining Knowledge: Citations</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63</a:t>
            </a:fld>
            <a:endParaRPr lang="en-US" dirty="0"/>
          </a:p>
        </p:txBody>
      </p:sp>
      <p:pic>
        <p:nvPicPr>
          <p:cNvPr id="8" name="Picture 7"/>
          <p:cNvPicPr>
            <a:picLocks noChangeAspect="1"/>
          </p:cNvPicPr>
          <p:nvPr/>
        </p:nvPicPr>
        <p:blipFill>
          <a:blip r:embed="rId3"/>
          <a:stretch>
            <a:fillRect/>
          </a:stretch>
        </p:blipFill>
        <p:spPr>
          <a:xfrm>
            <a:off x="990600" y="1929900"/>
            <a:ext cx="7162800" cy="4426450"/>
          </a:xfrm>
          <a:prstGeom prst="rect">
            <a:avLst/>
          </a:prstGeom>
        </p:spPr>
      </p:pic>
      <p:sp>
        <p:nvSpPr>
          <p:cNvPr id="9" name="Text Placeholder 1"/>
          <p:cNvSpPr>
            <a:spLocks noGrp="1"/>
          </p:cNvSpPr>
          <p:nvPr>
            <p:ph type="body" sz="quarter" idx="13"/>
          </p:nvPr>
        </p:nvSpPr>
        <p:spPr>
          <a:xfrm>
            <a:off x="304802" y="1295402"/>
            <a:ext cx="8678863" cy="3998913"/>
          </a:xfrm>
        </p:spPr>
        <p:txBody>
          <a:bodyPr>
            <a:normAutofit/>
          </a:bodyPr>
          <a:lstStyle/>
          <a:p>
            <a:r>
              <a:rPr lang="en-US" sz="2800" dirty="0"/>
              <a:t>Contributors can be tracked for each of their changes</a:t>
            </a:r>
          </a:p>
        </p:txBody>
      </p:sp>
    </p:spTree>
    <p:extLst>
      <p:ext uri="{BB962C8B-B14F-4D97-AF65-F5344CB8AC3E}">
        <p14:creationId xmlns:p14="http://schemas.microsoft.com/office/powerpoint/2010/main" val="3687366480"/>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64</a:t>
            </a:fld>
            <a:endParaRPr lang="en-US" dirty="0"/>
          </a:p>
        </p:txBody>
      </p:sp>
      <p:pic>
        <p:nvPicPr>
          <p:cNvPr id="7" name="Picture 6"/>
          <p:cNvPicPr>
            <a:picLocks noChangeAspect="1"/>
          </p:cNvPicPr>
          <p:nvPr/>
        </p:nvPicPr>
        <p:blipFill>
          <a:blip r:embed="rId2"/>
          <a:stretch>
            <a:fillRect/>
          </a:stretch>
        </p:blipFill>
        <p:spPr>
          <a:xfrm>
            <a:off x="838200" y="1295400"/>
            <a:ext cx="7486650" cy="5181600"/>
          </a:xfrm>
          <a:prstGeom prst="rect">
            <a:avLst/>
          </a:prstGeom>
        </p:spPr>
      </p:pic>
      <p:sp>
        <p:nvSpPr>
          <p:cNvPr id="4" name="Title 2"/>
          <p:cNvSpPr>
            <a:spLocks noGrp="1"/>
          </p:cNvSpPr>
          <p:nvPr>
            <p:ph type="title"/>
          </p:nvPr>
        </p:nvSpPr>
        <p:spPr>
          <a:xfrm>
            <a:off x="1143000" y="381000"/>
            <a:ext cx="8001000" cy="685800"/>
          </a:xfrm>
        </p:spPr>
        <p:txBody>
          <a:bodyPr>
            <a:normAutofit/>
          </a:bodyPr>
          <a:lstStyle/>
          <a:p>
            <a:r>
              <a:rPr lang="en-US" dirty="0" smtClean="0"/>
              <a:t>Combining Knowledge: Citations</a:t>
            </a:r>
            <a:endParaRPr lang="en-US" dirty="0"/>
          </a:p>
        </p:txBody>
      </p:sp>
    </p:spTree>
    <p:extLst>
      <p:ext uri="{BB962C8B-B14F-4D97-AF65-F5344CB8AC3E}">
        <p14:creationId xmlns:p14="http://schemas.microsoft.com/office/powerpoint/2010/main" val="1423026624"/>
      </p:ext>
    </p:extLst>
  </p:cSld>
  <p:clrMapOvr>
    <a:masterClrMapping/>
  </p:clrMapOvr>
  <p:transition spd="slow">
    <p:push/>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65</a:t>
            </a:fld>
            <a:endParaRPr lang="en-US" dirty="0"/>
          </a:p>
        </p:txBody>
      </p:sp>
      <p:sp>
        <p:nvSpPr>
          <p:cNvPr id="6" name="Text Placeholder 5"/>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r>
              <a:rPr lang="en-US" dirty="0" smtClean="0"/>
              <a:t>Next steps</a:t>
            </a:r>
            <a:endParaRPr lang="en-US" dirty="0"/>
          </a:p>
        </p:txBody>
      </p:sp>
    </p:spTree>
    <p:extLst>
      <p:ext uri="{BB962C8B-B14F-4D97-AF65-F5344CB8AC3E}">
        <p14:creationId xmlns:p14="http://schemas.microsoft.com/office/powerpoint/2010/main" val="20236802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66</a:t>
            </a:fld>
            <a:endParaRPr lang="en-US" dirty="0"/>
          </a:p>
        </p:txBody>
      </p:sp>
      <p:sp>
        <p:nvSpPr>
          <p:cNvPr id="3" name="Text Placeholder 2"/>
          <p:cNvSpPr>
            <a:spLocks noGrp="1"/>
          </p:cNvSpPr>
          <p:nvPr>
            <p:ph type="body" sz="quarter" idx="13"/>
          </p:nvPr>
        </p:nvSpPr>
        <p:spPr/>
        <p:txBody>
          <a:bodyPr/>
          <a:lstStyle/>
          <a:p>
            <a:r>
              <a:rPr lang="en-US" dirty="0" smtClean="0"/>
              <a:t>Addition of UTF-8 editing support (Spanish, French, Portuguese, etc.)</a:t>
            </a:r>
          </a:p>
          <a:p>
            <a:r>
              <a:rPr lang="en-US" dirty="0" smtClean="0"/>
              <a:t>Additional fields (link to survey questions, anything within DDI-C)</a:t>
            </a:r>
          </a:p>
          <a:p>
            <a:r>
              <a:rPr lang="en-US" dirty="0" smtClean="0"/>
              <a:t>Bug fixes</a:t>
            </a:r>
            <a:endParaRPr lang="en-US" dirty="0"/>
          </a:p>
        </p:txBody>
      </p:sp>
      <p:sp>
        <p:nvSpPr>
          <p:cNvPr id="4" name="Title 3"/>
          <p:cNvSpPr>
            <a:spLocks noGrp="1"/>
          </p:cNvSpPr>
          <p:nvPr>
            <p:ph type="title"/>
          </p:nvPr>
        </p:nvSpPr>
        <p:spPr/>
        <p:txBody>
          <a:bodyPr/>
          <a:lstStyle/>
          <a:p>
            <a:r>
              <a:rPr lang="en-US" dirty="0" smtClean="0"/>
              <a:t>Making CED²AR v2 robust</a:t>
            </a:r>
            <a:endParaRPr lang="en-US" dirty="0"/>
          </a:p>
        </p:txBody>
      </p:sp>
    </p:spTree>
    <p:extLst>
      <p:ext uri="{BB962C8B-B14F-4D97-AF65-F5344CB8AC3E}">
        <p14:creationId xmlns:p14="http://schemas.microsoft.com/office/powerpoint/2010/main" val="40443164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67</a:t>
            </a:fld>
            <a:endParaRPr lang="en-US" dirty="0"/>
          </a:p>
        </p:txBody>
      </p:sp>
      <p:sp>
        <p:nvSpPr>
          <p:cNvPr id="3" name="Text Placeholder 2"/>
          <p:cNvSpPr>
            <a:spLocks noGrp="1"/>
          </p:cNvSpPr>
          <p:nvPr>
            <p:ph type="body" sz="quarter" idx="13"/>
          </p:nvPr>
        </p:nvSpPr>
        <p:spPr/>
        <p:txBody>
          <a:bodyPr/>
          <a:lstStyle/>
          <a:p>
            <a:r>
              <a:rPr lang="en-US" dirty="0" smtClean="0"/>
              <a:t>Current implementation of CED²AR is packaged for a single server (=portable)</a:t>
            </a:r>
          </a:p>
          <a:p>
            <a:pPr lvl="1"/>
            <a:r>
              <a:rPr lang="en-US" dirty="0" smtClean="0"/>
              <a:t>Already a scalable archive backend (</a:t>
            </a:r>
            <a:r>
              <a:rPr lang="en-US" dirty="0" err="1" smtClean="0"/>
              <a:t>git</a:t>
            </a:r>
            <a:r>
              <a:rPr lang="en-US" dirty="0" smtClean="0"/>
              <a:t>)</a:t>
            </a:r>
          </a:p>
          <a:p>
            <a:pPr lvl="1"/>
            <a:r>
              <a:rPr lang="en-US" dirty="0" smtClean="0"/>
              <a:t>Could be fronted by a load balancer</a:t>
            </a:r>
          </a:p>
          <a:p>
            <a:pPr lvl="1"/>
            <a:r>
              <a:rPr lang="en-US" dirty="0" smtClean="0"/>
              <a:t>But live server is not scalable</a:t>
            </a:r>
          </a:p>
          <a:p>
            <a:r>
              <a:rPr lang="en-US" dirty="0" smtClean="0"/>
              <a:t>Current implementation of CED²AR is tied to a limited schema – adding schema is hard</a:t>
            </a:r>
            <a:endParaRPr lang="en-US" dirty="0"/>
          </a:p>
        </p:txBody>
      </p:sp>
      <p:sp>
        <p:nvSpPr>
          <p:cNvPr id="4" name="Title 3"/>
          <p:cNvSpPr>
            <a:spLocks noGrp="1"/>
          </p:cNvSpPr>
          <p:nvPr>
            <p:ph type="title"/>
          </p:nvPr>
        </p:nvSpPr>
        <p:spPr/>
        <p:txBody>
          <a:bodyPr/>
          <a:lstStyle/>
          <a:p>
            <a:r>
              <a:rPr lang="en-US" dirty="0" smtClean="0"/>
              <a:t>Making CED²AR scalable in V3</a:t>
            </a:r>
            <a:endParaRPr lang="en-US" dirty="0"/>
          </a:p>
        </p:txBody>
      </p:sp>
    </p:spTree>
    <p:extLst>
      <p:ext uri="{BB962C8B-B14F-4D97-AF65-F5344CB8AC3E}">
        <p14:creationId xmlns:p14="http://schemas.microsoft.com/office/powerpoint/2010/main" val="2688868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68</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747" y="0"/>
            <a:ext cx="7942506" cy="6858000"/>
          </a:xfrm>
          <a:prstGeom prst="rect">
            <a:avLst/>
          </a:prstGeom>
        </p:spPr>
      </p:pic>
    </p:spTree>
    <p:extLst>
      <p:ext uri="{BB962C8B-B14F-4D97-AF65-F5344CB8AC3E}">
        <p14:creationId xmlns:p14="http://schemas.microsoft.com/office/powerpoint/2010/main" val="30916378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85750" y="1828800"/>
            <a:ext cx="4692650" cy="1371600"/>
          </a:xfrm>
        </p:spPr>
        <p:txBody>
          <a:bodyPr>
            <a:normAutofit/>
          </a:bodyPr>
          <a:lstStyle/>
          <a:p>
            <a:r>
              <a:rPr lang="en-US" dirty="0" smtClean="0"/>
              <a:t>Thank you! </a:t>
            </a:r>
          </a:p>
          <a:p>
            <a:r>
              <a:rPr lang="en-US" dirty="0" smtClean="0"/>
              <a:t>Questions?</a:t>
            </a:r>
            <a:endParaRPr lang="en-US" dirty="0"/>
          </a:p>
        </p:txBody>
      </p:sp>
      <p:sp>
        <p:nvSpPr>
          <p:cNvPr id="5" name="Text Placeholder 1"/>
          <p:cNvSpPr txBox="1">
            <a:spLocks/>
          </p:cNvSpPr>
          <p:nvPr/>
        </p:nvSpPr>
        <p:spPr>
          <a:xfrm>
            <a:off x="152400" y="6019800"/>
            <a:ext cx="518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ced2ar-devs-l@cornell.edu</a:t>
            </a:r>
          </a:p>
        </p:txBody>
      </p:sp>
      <p:sp>
        <p:nvSpPr>
          <p:cNvPr id="3" name="Slide Number Placeholder 2"/>
          <p:cNvSpPr>
            <a:spLocks noGrp="1"/>
          </p:cNvSpPr>
          <p:nvPr>
            <p:ph type="sldNum" sz="quarter" idx="12"/>
          </p:nvPr>
        </p:nvSpPr>
        <p:spPr/>
        <p:txBody>
          <a:bodyPr/>
          <a:lstStyle/>
          <a:p>
            <a:fld id="{6315554C-9387-4378-80C2-5F7076CAC952}" type="slidenum">
              <a:rPr lang="en-US" smtClean="0"/>
              <a:t>69</a:t>
            </a:fld>
            <a:endParaRPr lang="en-US" dirty="0"/>
          </a:p>
        </p:txBody>
      </p:sp>
    </p:spTree>
    <p:extLst>
      <p:ext uri="{BB962C8B-B14F-4D97-AF65-F5344CB8AC3E}">
        <p14:creationId xmlns:p14="http://schemas.microsoft.com/office/powerpoint/2010/main" val="579099119"/>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Kingi</a:t>
            </a:r>
            <a:r>
              <a:rPr lang="en-US" dirty="0" smtClean="0"/>
              <a:t>, </a:t>
            </a:r>
            <a:r>
              <a:rPr lang="en-US" dirty="0" err="1" smtClean="0"/>
              <a:t>Stanchi</a:t>
            </a:r>
            <a:r>
              <a:rPr lang="en-US" dirty="0" smtClean="0"/>
              <a:t>, Vilhuber (2016)</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lnSpcReduction="10000"/>
          </a:bodyPr>
          <a:lstStyle/>
          <a:p>
            <a:r>
              <a:rPr lang="en-US" dirty="0" smtClean="0"/>
              <a:t>109 articles in American Economic Journal: Applied Economics</a:t>
            </a:r>
          </a:p>
          <a:p>
            <a:r>
              <a:rPr lang="en-US" dirty="0" smtClean="0"/>
              <a:t>Simpler test: </a:t>
            </a:r>
          </a:p>
          <a:p>
            <a:pPr marL="300038" lvl="1" indent="0">
              <a:buNone/>
            </a:pPr>
            <a:endParaRPr lang="en-US" dirty="0"/>
          </a:p>
          <a:p>
            <a:pPr marL="300038" lvl="1" indent="0" algn="ctr">
              <a:buNone/>
            </a:pPr>
            <a:r>
              <a:rPr lang="en-US" sz="3600" b="1" dirty="0" smtClean="0"/>
              <a:t>Do the provided data and programs yield the published results?</a:t>
            </a:r>
            <a:endParaRPr lang="en-US" sz="3600" b="1"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7</a:t>
            </a:fld>
            <a:endParaRPr lang="en-US"/>
          </a:p>
        </p:txBody>
      </p:sp>
    </p:spTree>
    <p:extLst>
      <p:ext uri="{BB962C8B-B14F-4D97-AF65-F5344CB8AC3E}">
        <p14:creationId xmlns:p14="http://schemas.microsoft.com/office/powerpoint/2010/main" val="4125740685"/>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15554C-9387-4378-80C2-5F7076CAC952}" type="slidenum">
              <a:rPr lang="en-US" smtClean="0"/>
              <a:t>70</a:t>
            </a:fld>
            <a:endParaRPr lang="en-US" dirty="0"/>
          </a:p>
        </p:txBody>
      </p:sp>
      <p:sp>
        <p:nvSpPr>
          <p:cNvPr id="5" name="Text Placeholder 4"/>
          <p:cNvSpPr>
            <a:spLocks noGrp="1"/>
          </p:cNvSpPr>
          <p:nvPr>
            <p:ph type="body" sz="quarter" idx="13"/>
          </p:nvPr>
        </p:nvSpPr>
        <p:spPr>
          <a:xfrm>
            <a:off x="285752" y="2895602"/>
            <a:ext cx="8678863" cy="990599"/>
          </a:xfrm>
        </p:spPr>
        <p:txBody>
          <a:bodyPr>
            <a:noAutofit/>
          </a:bodyPr>
          <a:lstStyle/>
          <a:p>
            <a:pPr marL="0" indent="0" algn="ctr">
              <a:buNone/>
            </a:pPr>
            <a:r>
              <a:rPr lang="en-US" sz="4000" dirty="0"/>
              <a:t>Extra Slides</a:t>
            </a:r>
          </a:p>
        </p:txBody>
      </p:sp>
    </p:spTree>
    <p:extLst>
      <p:ext uri="{BB962C8B-B14F-4D97-AF65-F5344CB8AC3E}">
        <p14:creationId xmlns:p14="http://schemas.microsoft.com/office/powerpoint/2010/main" val="2420871668"/>
      </p:ext>
    </p:extLst>
  </p:cSld>
  <p:clrMapOvr>
    <a:masterClrMapping/>
  </p:clrMapOvr>
  <p:transition spd="slow">
    <p:push/>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pPr marL="0" indent="0">
              <a:buNone/>
            </a:pPr>
            <a:r>
              <a:rPr lang="en-US" sz="2800" i="1" u="sng" dirty="0"/>
              <a:t>What technologies are used to build CED</a:t>
            </a:r>
            <a:r>
              <a:rPr lang="en-US" sz="2800" i="1" u="sng" baseline="30000" dirty="0"/>
              <a:t>2</a:t>
            </a:r>
            <a:r>
              <a:rPr lang="en-US" sz="2800" i="1" u="sng" dirty="0"/>
              <a:t>AR</a:t>
            </a:r>
            <a:r>
              <a:rPr lang="en-US" sz="2800" u="sng" dirty="0"/>
              <a:t>?</a:t>
            </a:r>
          </a:p>
          <a:p>
            <a:r>
              <a:rPr lang="en-US" sz="2800" dirty="0"/>
              <a:t>Server: Apache/Tomcat</a:t>
            </a:r>
          </a:p>
          <a:p>
            <a:r>
              <a:rPr lang="en-US" sz="2800" dirty="0"/>
              <a:t>Databases: BaseX and Neo4j</a:t>
            </a:r>
          </a:p>
          <a:p>
            <a:r>
              <a:rPr lang="en-US" sz="2800" dirty="0"/>
              <a:t>Primary Languages/Frameworks:</a:t>
            </a:r>
          </a:p>
          <a:p>
            <a:pPr lvl="1"/>
            <a:r>
              <a:rPr lang="en-US" sz="2400" dirty="0"/>
              <a:t>Java</a:t>
            </a:r>
          </a:p>
          <a:p>
            <a:pPr lvl="1"/>
            <a:r>
              <a:rPr lang="en-US" sz="2400" dirty="0"/>
              <a:t>Spring MVC</a:t>
            </a:r>
          </a:p>
          <a:p>
            <a:pPr lvl="1"/>
            <a:r>
              <a:rPr lang="en-US" sz="2400" dirty="0"/>
              <a:t>Bootstrap, JQuery, LESS</a:t>
            </a:r>
            <a:endParaRPr lang="en-US"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Technologies Used</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71</a:t>
            </a:fld>
            <a:endParaRPr lang="en-US" dirty="0"/>
          </a:p>
        </p:txBody>
      </p:sp>
    </p:spTree>
    <p:extLst>
      <p:ext uri="{BB962C8B-B14F-4D97-AF65-F5344CB8AC3E}">
        <p14:creationId xmlns:p14="http://schemas.microsoft.com/office/powerpoint/2010/main" val="1644909815"/>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Convert data to metadata</a:t>
            </a:r>
          </a:p>
          <a:p>
            <a:r>
              <a:rPr lang="en-US" sz="2800" dirty="0"/>
              <a:t>Online or offline conversion</a:t>
            </a:r>
          </a:p>
          <a:p>
            <a:r>
              <a:rPr lang="en-US" sz="2800" dirty="0"/>
              <a:t>Can start with Stata, SPSS, SAS, R, ASCII or a relational DB</a:t>
            </a:r>
          </a:p>
          <a:p>
            <a:r>
              <a:rPr lang="en-US" sz="2800" dirty="0"/>
              <a:t>We generate DDI 2.5 (codebook)</a:t>
            </a:r>
          </a:p>
          <a:p>
            <a:endParaRPr lang="en-US" sz="2800" dirty="0">
              <a:solidFill>
                <a:srgbClr val="0070C0"/>
              </a:solidFill>
            </a:endParaRPr>
          </a:p>
          <a:p>
            <a:endParaRPr lang="en-US" sz="2800" dirty="0">
              <a:solidFill>
                <a:srgbClr val="0070C0"/>
              </a:solidFill>
            </a:endParaRP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Generating Metadata</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72</a:t>
            </a:fld>
            <a:endParaRPr lang="en-US" dirty="0"/>
          </a:p>
        </p:txBody>
      </p:sp>
    </p:spTree>
    <p:extLst>
      <p:ext uri="{BB962C8B-B14F-4D97-AF65-F5344CB8AC3E}">
        <p14:creationId xmlns:p14="http://schemas.microsoft.com/office/powerpoint/2010/main" val="2955318566"/>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73</a:t>
            </a:fld>
            <a:endParaRPr lang="en-US"/>
          </a:p>
        </p:txBody>
      </p:sp>
      <p:sp>
        <p:nvSpPr>
          <p:cNvPr id="6" name="TextBox 5"/>
          <p:cNvSpPr txBox="1"/>
          <p:nvPr/>
        </p:nvSpPr>
        <p:spPr>
          <a:xfrm>
            <a:off x="2598229" y="2463006"/>
            <a:ext cx="3424047" cy="369332"/>
          </a:xfrm>
          <a:prstGeom prst="rect">
            <a:avLst/>
          </a:prstGeom>
          <a:noFill/>
        </p:spPr>
        <p:txBody>
          <a:bodyPr wrap="square" rtlCol="0">
            <a:spAutoFit/>
          </a:bodyPr>
          <a:lstStyle/>
          <a:p>
            <a:r>
              <a:rPr lang="en-US" u="sng" dirty="0" smtClean="0">
                <a:solidFill>
                  <a:schemeClr val="accent2"/>
                </a:solidFill>
              </a:rPr>
              <a:t>Master Branch (Official version)</a:t>
            </a:r>
            <a:endParaRPr lang="en-US" u="sng" dirty="0">
              <a:solidFill>
                <a:schemeClr val="accent2"/>
              </a:solidFill>
            </a:endParaRPr>
          </a:p>
        </p:txBody>
      </p:sp>
      <p:sp>
        <p:nvSpPr>
          <p:cNvPr id="31" name="TextBox 30"/>
          <p:cNvSpPr txBox="1"/>
          <p:nvPr/>
        </p:nvSpPr>
        <p:spPr>
          <a:xfrm>
            <a:off x="3000756" y="4461786"/>
            <a:ext cx="2618994" cy="369332"/>
          </a:xfrm>
          <a:prstGeom prst="rect">
            <a:avLst/>
          </a:prstGeom>
          <a:noFill/>
        </p:spPr>
        <p:txBody>
          <a:bodyPr wrap="square" rtlCol="0">
            <a:spAutoFit/>
          </a:bodyPr>
          <a:lstStyle/>
          <a:p>
            <a:r>
              <a:rPr lang="en-US" u="sng" dirty="0" smtClean="0">
                <a:solidFill>
                  <a:schemeClr val="accent2"/>
                </a:solidFill>
              </a:rPr>
              <a:t>User Contributed Branch</a:t>
            </a:r>
            <a:endParaRPr lang="en-US" u="sng" dirty="0">
              <a:solidFill>
                <a:schemeClr val="accent2"/>
              </a:solidFill>
            </a:endParaRPr>
          </a:p>
        </p:txBody>
      </p:sp>
      <p:sp>
        <p:nvSpPr>
          <p:cNvPr id="35" name="Snip Single Corner Rectangle 34"/>
          <p:cNvSpPr/>
          <p:nvPr/>
        </p:nvSpPr>
        <p:spPr>
          <a:xfrm>
            <a:off x="5143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514350" y="239504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1066800" y="3581400"/>
            <a:ext cx="14478" cy="111137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95400" y="3647549"/>
            <a:ext cx="1862328" cy="584775"/>
          </a:xfrm>
          <a:prstGeom prst="rect">
            <a:avLst/>
          </a:prstGeom>
          <a:solidFill>
            <a:srgbClr val="F8F8F8"/>
          </a:solidFill>
          <a:ln w="28575">
            <a:solidFill>
              <a:srgbClr val="0070C0"/>
            </a:solidFill>
          </a:ln>
        </p:spPr>
        <p:txBody>
          <a:bodyPr wrap="square" rtlCol="0">
            <a:spAutoFit/>
          </a:bodyPr>
          <a:lstStyle/>
          <a:p>
            <a:r>
              <a:rPr lang="en-US" sz="1600" i="1" dirty="0" smtClean="0">
                <a:solidFill>
                  <a:schemeClr val="accent2"/>
                </a:solidFill>
              </a:rPr>
              <a:t>1. User gets copy of DDI to edit</a:t>
            </a:r>
            <a:endParaRPr lang="en-US" sz="1600" i="1" dirty="0">
              <a:solidFill>
                <a:schemeClr val="accent2"/>
              </a:solidFill>
            </a:endParaRPr>
          </a:p>
        </p:txBody>
      </p:sp>
    </p:spTree>
    <p:extLst>
      <p:ext uri="{BB962C8B-B14F-4D97-AF65-F5344CB8AC3E}">
        <p14:creationId xmlns:p14="http://schemas.microsoft.com/office/powerpoint/2010/main" val="2231504092"/>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74</a:t>
            </a:fld>
            <a:endParaRPr lang="en-US"/>
          </a:p>
        </p:txBody>
      </p:sp>
      <p:sp>
        <p:nvSpPr>
          <p:cNvPr id="6" name="TextBox 5"/>
          <p:cNvSpPr txBox="1"/>
          <p:nvPr/>
        </p:nvSpPr>
        <p:spPr>
          <a:xfrm>
            <a:off x="2598229" y="2463006"/>
            <a:ext cx="3424047" cy="369332"/>
          </a:xfrm>
          <a:prstGeom prst="rect">
            <a:avLst/>
          </a:prstGeom>
          <a:noFill/>
        </p:spPr>
        <p:txBody>
          <a:bodyPr wrap="square" rtlCol="0">
            <a:spAutoFit/>
          </a:bodyPr>
          <a:lstStyle/>
          <a:p>
            <a:r>
              <a:rPr lang="en-US" u="sng" dirty="0" smtClean="0">
                <a:solidFill>
                  <a:schemeClr val="accent2"/>
                </a:solidFill>
              </a:rPr>
              <a:t>Master Branch (Official version)</a:t>
            </a:r>
            <a:endParaRPr lang="en-US" u="sng" dirty="0">
              <a:solidFill>
                <a:schemeClr val="accent2"/>
              </a:solidFill>
            </a:endParaRPr>
          </a:p>
        </p:txBody>
      </p:sp>
      <p:sp>
        <p:nvSpPr>
          <p:cNvPr id="31" name="TextBox 30"/>
          <p:cNvSpPr txBox="1"/>
          <p:nvPr/>
        </p:nvSpPr>
        <p:spPr>
          <a:xfrm>
            <a:off x="3000756" y="4461786"/>
            <a:ext cx="2618994" cy="369332"/>
          </a:xfrm>
          <a:prstGeom prst="rect">
            <a:avLst/>
          </a:prstGeom>
          <a:noFill/>
        </p:spPr>
        <p:txBody>
          <a:bodyPr wrap="square" rtlCol="0">
            <a:spAutoFit/>
          </a:bodyPr>
          <a:lstStyle/>
          <a:p>
            <a:r>
              <a:rPr lang="en-US" u="sng" dirty="0" smtClean="0">
                <a:solidFill>
                  <a:schemeClr val="accent2"/>
                </a:solidFill>
              </a:rPr>
              <a:t>User Contributed Branch</a:t>
            </a:r>
            <a:endParaRPr lang="en-US" u="sng" dirty="0">
              <a:solidFill>
                <a:schemeClr val="accent2"/>
              </a:solidFill>
            </a:endParaRPr>
          </a:p>
        </p:txBody>
      </p:sp>
      <p:sp>
        <p:nvSpPr>
          <p:cNvPr id="35" name="Snip Single Corner Rectangle 34"/>
          <p:cNvSpPr/>
          <p:nvPr/>
        </p:nvSpPr>
        <p:spPr>
          <a:xfrm>
            <a:off x="5143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38" name="Snip Single Corner Rectangle 37"/>
          <p:cNvSpPr/>
          <p:nvPr/>
        </p:nvSpPr>
        <p:spPr>
          <a:xfrm>
            <a:off x="24574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1</a:t>
            </a:r>
            <a:endParaRPr lang="en-US" dirty="0">
              <a:solidFill>
                <a:schemeClr val="accent2"/>
              </a:solidFill>
            </a:endParaRPr>
          </a:p>
        </p:txBody>
      </p:sp>
      <p:sp>
        <p:nvSpPr>
          <p:cNvPr id="39" name="Snip Single Corner Rectangle 38"/>
          <p:cNvSpPr/>
          <p:nvPr/>
        </p:nvSpPr>
        <p:spPr>
          <a:xfrm>
            <a:off x="4400550" y="485579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2</a:t>
            </a:r>
            <a:endParaRPr lang="en-US" dirty="0">
              <a:solidFill>
                <a:schemeClr val="accent2"/>
              </a:solidFill>
            </a:endParaRPr>
          </a:p>
        </p:txBody>
      </p:sp>
      <p:sp>
        <p:nvSpPr>
          <p:cNvPr id="40" name="Snip Single Corner Rectangle 39"/>
          <p:cNvSpPr/>
          <p:nvPr/>
        </p:nvSpPr>
        <p:spPr>
          <a:xfrm>
            <a:off x="70675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N</a:t>
            </a:r>
            <a:endParaRPr lang="en-US" dirty="0">
              <a:solidFill>
                <a:schemeClr val="accent2"/>
              </a:solidFill>
            </a:endParaRPr>
          </a:p>
        </p:txBody>
      </p:sp>
      <p:sp>
        <p:nvSpPr>
          <p:cNvPr id="41" name="Snip Single Corner Rectangle 40"/>
          <p:cNvSpPr/>
          <p:nvPr/>
        </p:nvSpPr>
        <p:spPr>
          <a:xfrm>
            <a:off x="514350" y="239504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12" name="Straight Arrow Connector 11"/>
          <p:cNvCxnSpPr/>
          <p:nvPr/>
        </p:nvCxnSpPr>
        <p:spPr>
          <a:xfrm>
            <a:off x="1847850" y="5407989"/>
            <a:ext cx="51435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733800" y="5407989"/>
            <a:ext cx="51435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715000" y="5407989"/>
            <a:ext cx="132397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79977" y="4906339"/>
            <a:ext cx="697627" cy="707886"/>
          </a:xfrm>
          <a:prstGeom prst="rect">
            <a:avLst/>
          </a:prstGeom>
          <a:solidFill>
            <a:schemeClr val="bg1"/>
          </a:solidFill>
        </p:spPr>
        <p:txBody>
          <a:bodyPr wrap="none" rtlCol="0">
            <a:spAutoFit/>
          </a:bodyPr>
          <a:lstStyle/>
          <a:p>
            <a:r>
              <a:rPr lang="en-US" sz="4000" dirty="0" smtClean="0">
                <a:solidFill>
                  <a:srgbClr val="0070C0"/>
                </a:solidFill>
              </a:rPr>
              <a:t>…</a:t>
            </a:r>
            <a:endParaRPr lang="en-US" sz="4000" dirty="0">
              <a:solidFill>
                <a:srgbClr val="0070C0"/>
              </a:solidFill>
            </a:endParaRPr>
          </a:p>
        </p:txBody>
      </p:sp>
      <p:cxnSp>
        <p:nvCxnSpPr>
          <p:cNvPr id="53" name="Straight Arrow Connector 52"/>
          <p:cNvCxnSpPr/>
          <p:nvPr/>
        </p:nvCxnSpPr>
        <p:spPr>
          <a:xfrm>
            <a:off x="1066800" y="3581400"/>
            <a:ext cx="14478" cy="11113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95400" y="3647549"/>
            <a:ext cx="1862328" cy="584775"/>
          </a:xfrm>
          <a:prstGeom prst="rect">
            <a:avLst/>
          </a:prstGeom>
          <a:solidFill>
            <a:srgbClr val="F8F8F8"/>
          </a:solidFill>
        </p:spPr>
        <p:txBody>
          <a:bodyPr wrap="square" rtlCol="0">
            <a:spAutoFit/>
          </a:bodyPr>
          <a:lstStyle/>
          <a:p>
            <a:r>
              <a:rPr lang="en-US" sz="1600" i="1" dirty="0" smtClean="0">
                <a:solidFill>
                  <a:schemeClr val="accent2"/>
                </a:solidFill>
              </a:rPr>
              <a:t>1. User gets copy of DDI to edit</a:t>
            </a:r>
            <a:endParaRPr lang="en-US" sz="1600" i="1" dirty="0">
              <a:solidFill>
                <a:schemeClr val="accent2"/>
              </a:solidFill>
            </a:endParaRPr>
          </a:p>
        </p:txBody>
      </p:sp>
      <p:sp>
        <p:nvSpPr>
          <p:cNvPr id="21" name="TextBox 20"/>
          <p:cNvSpPr txBox="1"/>
          <p:nvPr/>
        </p:nvSpPr>
        <p:spPr>
          <a:xfrm>
            <a:off x="1417129" y="6080533"/>
            <a:ext cx="2259521" cy="338554"/>
          </a:xfrm>
          <a:prstGeom prst="rect">
            <a:avLst/>
          </a:prstGeom>
          <a:solidFill>
            <a:srgbClr val="F8F8F8"/>
          </a:solidFill>
          <a:ln w="28575">
            <a:solidFill>
              <a:srgbClr val="0070C0"/>
            </a:solidFill>
          </a:ln>
        </p:spPr>
        <p:txBody>
          <a:bodyPr wrap="square" rtlCol="0">
            <a:spAutoFit/>
          </a:bodyPr>
          <a:lstStyle/>
          <a:p>
            <a:pPr algn="ctr"/>
            <a:r>
              <a:rPr lang="en-US" sz="1600" i="1" dirty="0" smtClean="0">
                <a:solidFill>
                  <a:schemeClr val="accent2"/>
                </a:solidFill>
              </a:rPr>
              <a:t>2. Each edit is versioned</a:t>
            </a:r>
            <a:endParaRPr lang="en-US" sz="1600" i="1" dirty="0">
              <a:solidFill>
                <a:schemeClr val="accent2"/>
              </a:solidFill>
            </a:endParaRPr>
          </a:p>
        </p:txBody>
      </p:sp>
    </p:spTree>
    <p:extLst>
      <p:ext uri="{BB962C8B-B14F-4D97-AF65-F5344CB8AC3E}">
        <p14:creationId xmlns:p14="http://schemas.microsoft.com/office/powerpoint/2010/main" val="3304381017"/>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75</a:t>
            </a:fld>
            <a:endParaRPr lang="en-US"/>
          </a:p>
        </p:txBody>
      </p:sp>
      <p:sp>
        <p:nvSpPr>
          <p:cNvPr id="6" name="TextBox 5"/>
          <p:cNvSpPr txBox="1"/>
          <p:nvPr/>
        </p:nvSpPr>
        <p:spPr>
          <a:xfrm>
            <a:off x="2598229" y="2463006"/>
            <a:ext cx="3424047" cy="369332"/>
          </a:xfrm>
          <a:prstGeom prst="rect">
            <a:avLst/>
          </a:prstGeom>
          <a:noFill/>
        </p:spPr>
        <p:txBody>
          <a:bodyPr wrap="square" rtlCol="0">
            <a:spAutoFit/>
          </a:bodyPr>
          <a:lstStyle/>
          <a:p>
            <a:r>
              <a:rPr lang="en-US" u="sng" dirty="0" smtClean="0">
                <a:solidFill>
                  <a:schemeClr val="accent2"/>
                </a:solidFill>
              </a:rPr>
              <a:t>Master Branch (Official version)</a:t>
            </a:r>
            <a:endParaRPr lang="en-US" u="sng" dirty="0">
              <a:solidFill>
                <a:schemeClr val="accent2"/>
              </a:solidFill>
            </a:endParaRPr>
          </a:p>
        </p:txBody>
      </p:sp>
      <p:sp>
        <p:nvSpPr>
          <p:cNvPr id="31" name="TextBox 30"/>
          <p:cNvSpPr txBox="1"/>
          <p:nvPr/>
        </p:nvSpPr>
        <p:spPr>
          <a:xfrm>
            <a:off x="3000756" y="4461786"/>
            <a:ext cx="2618994" cy="369332"/>
          </a:xfrm>
          <a:prstGeom prst="rect">
            <a:avLst/>
          </a:prstGeom>
          <a:noFill/>
        </p:spPr>
        <p:txBody>
          <a:bodyPr wrap="square" rtlCol="0">
            <a:spAutoFit/>
          </a:bodyPr>
          <a:lstStyle/>
          <a:p>
            <a:r>
              <a:rPr lang="en-US" u="sng" dirty="0" smtClean="0">
                <a:solidFill>
                  <a:schemeClr val="accent2"/>
                </a:solidFill>
              </a:rPr>
              <a:t>User Contributed Branch</a:t>
            </a:r>
            <a:endParaRPr lang="en-US" u="sng" dirty="0">
              <a:solidFill>
                <a:schemeClr val="accent2"/>
              </a:solidFill>
            </a:endParaRPr>
          </a:p>
        </p:txBody>
      </p:sp>
      <p:sp>
        <p:nvSpPr>
          <p:cNvPr id="35" name="Snip Single Corner Rectangle 34"/>
          <p:cNvSpPr/>
          <p:nvPr/>
        </p:nvSpPr>
        <p:spPr>
          <a:xfrm>
            <a:off x="5143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38" name="Snip Single Corner Rectangle 37"/>
          <p:cNvSpPr/>
          <p:nvPr/>
        </p:nvSpPr>
        <p:spPr>
          <a:xfrm>
            <a:off x="24574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1</a:t>
            </a:r>
            <a:endParaRPr lang="en-US" dirty="0">
              <a:solidFill>
                <a:schemeClr val="accent2"/>
              </a:solidFill>
            </a:endParaRPr>
          </a:p>
        </p:txBody>
      </p:sp>
      <p:sp>
        <p:nvSpPr>
          <p:cNvPr id="39" name="Snip Single Corner Rectangle 38"/>
          <p:cNvSpPr/>
          <p:nvPr/>
        </p:nvSpPr>
        <p:spPr>
          <a:xfrm>
            <a:off x="4400550" y="485579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2</a:t>
            </a:r>
            <a:endParaRPr lang="en-US" dirty="0">
              <a:solidFill>
                <a:schemeClr val="accent2"/>
              </a:solidFill>
            </a:endParaRPr>
          </a:p>
        </p:txBody>
      </p:sp>
      <p:sp>
        <p:nvSpPr>
          <p:cNvPr id="40" name="Snip Single Corner Rectangle 39"/>
          <p:cNvSpPr/>
          <p:nvPr/>
        </p:nvSpPr>
        <p:spPr>
          <a:xfrm>
            <a:off x="70675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N</a:t>
            </a:r>
            <a:endParaRPr lang="en-US" dirty="0">
              <a:solidFill>
                <a:schemeClr val="accent2"/>
              </a:solidFill>
            </a:endParaRPr>
          </a:p>
        </p:txBody>
      </p:sp>
      <p:sp>
        <p:nvSpPr>
          <p:cNvPr id="41" name="Snip Single Corner Rectangle 40"/>
          <p:cNvSpPr/>
          <p:nvPr/>
        </p:nvSpPr>
        <p:spPr>
          <a:xfrm>
            <a:off x="514350" y="239504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2" name="Snip Single Corner Rectangle 41"/>
          <p:cNvSpPr/>
          <p:nvPr/>
        </p:nvSpPr>
        <p:spPr>
          <a:xfrm>
            <a:off x="7086600" y="2443809"/>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1.1</a:t>
            </a:r>
            <a:endParaRPr lang="en-US" dirty="0">
              <a:solidFill>
                <a:schemeClr val="accent2"/>
              </a:solidFill>
            </a:endParaRPr>
          </a:p>
        </p:txBody>
      </p:sp>
      <p:cxnSp>
        <p:nvCxnSpPr>
          <p:cNvPr id="12" name="Straight Arrow Connector 11"/>
          <p:cNvCxnSpPr/>
          <p:nvPr/>
        </p:nvCxnSpPr>
        <p:spPr>
          <a:xfrm>
            <a:off x="1847850" y="5407989"/>
            <a:ext cx="51435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733800" y="5407989"/>
            <a:ext cx="51435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715000" y="5407989"/>
            <a:ext cx="132397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79977" y="4906339"/>
            <a:ext cx="697627" cy="707886"/>
          </a:xfrm>
          <a:prstGeom prst="rect">
            <a:avLst/>
          </a:prstGeom>
          <a:solidFill>
            <a:schemeClr val="bg1"/>
          </a:solidFill>
        </p:spPr>
        <p:txBody>
          <a:bodyPr wrap="none" rtlCol="0">
            <a:spAutoFit/>
          </a:bodyPr>
          <a:lstStyle/>
          <a:p>
            <a:r>
              <a:rPr lang="en-US" sz="4000" dirty="0" smtClean="0">
                <a:solidFill>
                  <a:schemeClr val="accent2"/>
                </a:solidFill>
              </a:rPr>
              <a:t>…</a:t>
            </a:r>
            <a:endParaRPr lang="en-US" sz="4000" dirty="0">
              <a:solidFill>
                <a:schemeClr val="accent2"/>
              </a:solidFill>
            </a:endParaRPr>
          </a:p>
        </p:txBody>
      </p:sp>
      <p:cxnSp>
        <p:nvCxnSpPr>
          <p:cNvPr id="47" name="Straight Arrow Connector 46"/>
          <p:cNvCxnSpPr/>
          <p:nvPr/>
        </p:nvCxnSpPr>
        <p:spPr>
          <a:xfrm flipV="1">
            <a:off x="7696200" y="3685714"/>
            <a:ext cx="0" cy="110197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847850" y="2928441"/>
            <a:ext cx="493395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066800" y="3581400"/>
            <a:ext cx="14478" cy="11113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95400" y="3647549"/>
            <a:ext cx="1862328" cy="584775"/>
          </a:xfrm>
          <a:prstGeom prst="rect">
            <a:avLst/>
          </a:prstGeom>
          <a:solidFill>
            <a:srgbClr val="F8F8F8"/>
          </a:solidFill>
        </p:spPr>
        <p:txBody>
          <a:bodyPr wrap="square" rtlCol="0">
            <a:spAutoFit/>
          </a:bodyPr>
          <a:lstStyle/>
          <a:p>
            <a:r>
              <a:rPr lang="en-US" sz="1600" i="1" dirty="0" smtClean="0">
                <a:solidFill>
                  <a:schemeClr val="accent2"/>
                </a:solidFill>
              </a:rPr>
              <a:t>1. User gets copy of DDI to edit</a:t>
            </a:r>
            <a:endParaRPr lang="en-US" sz="1600" i="1" dirty="0">
              <a:solidFill>
                <a:schemeClr val="accent2"/>
              </a:solidFill>
            </a:endParaRPr>
          </a:p>
        </p:txBody>
      </p:sp>
      <p:sp>
        <p:nvSpPr>
          <p:cNvPr id="20" name="TextBox 19"/>
          <p:cNvSpPr txBox="1"/>
          <p:nvPr/>
        </p:nvSpPr>
        <p:spPr>
          <a:xfrm>
            <a:off x="5410200" y="3816648"/>
            <a:ext cx="2057400" cy="830997"/>
          </a:xfrm>
          <a:prstGeom prst="rect">
            <a:avLst/>
          </a:prstGeom>
          <a:solidFill>
            <a:srgbClr val="F8F8F8"/>
          </a:solidFill>
          <a:ln w="28575">
            <a:solidFill>
              <a:srgbClr val="0070C0"/>
            </a:solidFill>
          </a:ln>
        </p:spPr>
        <p:txBody>
          <a:bodyPr wrap="square" rtlCol="0">
            <a:spAutoFit/>
          </a:bodyPr>
          <a:lstStyle/>
          <a:p>
            <a:pPr algn="r"/>
            <a:r>
              <a:rPr lang="en-US" sz="1600" i="1" dirty="0" smtClean="0">
                <a:solidFill>
                  <a:schemeClr val="accent2"/>
                </a:solidFill>
              </a:rPr>
              <a:t>3. Data provider merges user’s edits back into official DDI</a:t>
            </a:r>
            <a:endParaRPr lang="en-US" sz="1600" i="1" dirty="0">
              <a:solidFill>
                <a:schemeClr val="accent2"/>
              </a:solidFill>
            </a:endParaRPr>
          </a:p>
        </p:txBody>
      </p:sp>
      <p:sp>
        <p:nvSpPr>
          <p:cNvPr id="21" name="TextBox 20"/>
          <p:cNvSpPr txBox="1"/>
          <p:nvPr/>
        </p:nvSpPr>
        <p:spPr>
          <a:xfrm>
            <a:off x="1417129" y="6080533"/>
            <a:ext cx="2259521" cy="338554"/>
          </a:xfrm>
          <a:prstGeom prst="rect">
            <a:avLst/>
          </a:prstGeom>
          <a:solidFill>
            <a:srgbClr val="F8F8F8"/>
          </a:solidFill>
        </p:spPr>
        <p:txBody>
          <a:bodyPr wrap="square" rtlCol="0">
            <a:spAutoFit/>
          </a:bodyPr>
          <a:lstStyle/>
          <a:p>
            <a:pPr algn="ctr"/>
            <a:r>
              <a:rPr lang="en-US" sz="1600" i="1" dirty="0" smtClean="0">
                <a:solidFill>
                  <a:schemeClr val="accent2"/>
                </a:solidFill>
              </a:rPr>
              <a:t>2. Each edit is versioned</a:t>
            </a:r>
            <a:endParaRPr lang="en-US" sz="1600" i="1" dirty="0">
              <a:solidFill>
                <a:schemeClr val="accent2"/>
              </a:solidFill>
            </a:endParaRPr>
          </a:p>
        </p:txBody>
      </p:sp>
    </p:spTree>
    <p:extLst>
      <p:ext uri="{BB962C8B-B14F-4D97-AF65-F5344CB8AC3E}">
        <p14:creationId xmlns:p14="http://schemas.microsoft.com/office/powerpoint/2010/main" val="3207784938"/>
      </p:ext>
    </p:extLst>
  </p:cSld>
  <p:clrMapOvr>
    <a:masterClrMapping/>
  </p:clrMapOvr>
  <p:transition spd="slow">
    <p:push/>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pic>
        <p:nvPicPr>
          <p:cNvPr id="4" name="Picture 3"/>
          <p:cNvPicPr>
            <a:picLocks noChangeAspect="1"/>
          </p:cNvPicPr>
          <p:nvPr/>
        </p:nvPicPr>
        <p:blipFill>
          <a:blip r:embed="rId3"/>
          <a:stretch>
            <a:fillRect/>
          </a:stretch>
        </p:blipFill>
        <p:spPr>
          <a:xfrm>
            <a:off x="381000" y="2057400"/>
            <a:ext cx="8115300" cy="4210050"/>
          </a:xfrm>
          <a:prstGeom prst="rect">
            <a:avLst/>
          </a:prstGeom>
        </p:spPr>
      </p:pic>
    </p:spTree>
    <p:extLst>
      <p:ext uri="{BB962C8B-B14F-4D97-AF65-F5344CB8AC3E}">
        <p14:creationId xmlns:p14="http://schemas.microsoft.com/office/powerpoint/2010/main" val="2350095413"/>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16" name="Rounded Rectangle 15"/>
          <p:cNvSpPr/>
          <p:nvPr/>
        </p:nvSpPr>
        <p:spPr>
          <a:xfrm>
            <a:off x="381000" y="1981200"/>
            <a:ext cx="8305800" cy="1888281"/>
          </a:xfrm>
          <a:prstGeom prst="roundRect">
            <a:avLst/>
          </a:prstGeom>
          <a:ln w="19050">
            <a:solidFill>
              <a:schemeClr val="accent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accent2"/>
              </a:solidFill>
            </a:endParaRPr>
          </a:p>
        </p:txBody>
      </p:sp>
      <p:sp>
        <p:nvSpPr>
          <p:cNvPr id="17" name="Rounded Rectangle 16"/>
          <p:cNvSpPr/>
          <p:nvPr/>
        </p:nvSpPr>
        <p:spPr>
          <a:xfrm>
            <a:off x="3900676" y="2463225"/>
            <a:ext cx="1447800" cy="1001611"/>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2"/>
                </a:solidFill>
              </a:rPr>
              <a:t>Web</a:t>
            </a:r>
          </a:p>
          <a:p>
            <a:pPr algn="ctr"/>
            <a:r>
              <a:rPr lang="en-US" dirty="0" smtClean="0">
                <a:solidFill>
                  <a:schemeClr val="accent2"/>
                </a:solidFill>
              </a:rPr>
              <a:t>Application </a:t>
            </a:r>
            <a:endParaRPr lang="en-US" dirty="0">
              <a:solidFill>
                <a:schemeClr val="accent2"/>
              </a:solidFill>
            </a:endParaRPr>
          </a:p>
        </p:txBody>
      </p:sp>
      <p:sp>
        <p:nvSpPr>
          <p:cNvPr id="23" name="Rectangle 22"/>
          <p:cNvSpPr/>
          <p:nvPr/>
        </p:nvSpPr>
        <p:spPr>
          <a:xfrm>
            <a:off x="381000" y="1983986"/>
            <a:ext cx="8305799" cy="369332"/>
          </a:xfrm>
          <a:prstGeom prst="rect">
            <a:avLst/>
          </a:prstGeom>
        </p:spPr>
        <p:txBody>
          <a:bodyPr wrap="square">
            <a:spAutoFit/>
          </a:bodyPr>
          <a:lstStyle/>
          <a:p>
            <a:pPr algn="ctr"/>
            <a:r>
              <a:rPr lang="en-US" i="1" dirty="0" smtClean="0">
                <a:solidFill>
                  <a:schemeClr val="accent2"/>
                </a:solidFill>
              </a:rPr>
              <a:t>Server</a:t>
            </a:r>
            <a:endParaRPr lang="en-US" i="1" dirty="0">
              <a:solidFill>
                <a:schemeClr val="accent2"/>
              </a:solidFill>
            </a:endParaRPr>
          </a:p>
        </p:txBody>
      </p:sp>
      <p:sp>
        <p:nvSpPr>
          <p:cNvPr id="26" name="Flowchart: Magnetic Disk 25"/>
          <p:cNvSpPr/>
          <p:nvPr/>
        </p:nvSpPr>
        <p:spPr>
          <a:xfrm>
            <a:off x="6934147" y="2329015"/>
            <a:ext cx="1463803" cy="11430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Local Repository</a:t>
            </a:r>
            <a:endParaRPr lang="en-US" dirty="0">
              <a:solidFill>
                <a:schemeClr val="accent2"/>
              </a:solidFill>
            </a:endParaRPr>
          </a:p>
        </p:txBody>
      </p:sp>
      <p:sp>
        <p:nvSpPr>
          <p:cNvPr id="2" name="Slide Number Placeholder 1"/>
          <p:cNvSpPr>
            <a:spLocks noGrp="1"/>
          </p:cNvSpPr>
          <p:nvPr>
            <p:ph type="sldNum" sz="quarter" idx="12"/>
          </p:nvPr>
        </p:nvSpPr>
        <p:spPr/>
        <p:txBody>
          <a:bodyPr/>
          <a:lstStyle/>
          <a:p>
            <a:fld id="{6315554C-9387-4378-80C2-5F7076CAC952}" type="slidenum">
              <a:rPr lang="en-US" smtClean="0"/>
              <a:t>77</a:t>
            </a:fld>
            <a:endParaRPr lang="en-US"/>
          </a:p>
        </p:txBody>
      </p:sp>
      <p:sp>
        <p:nvSpPr>
          <p:cNvPr id="19" name="Flowchart: Magnetic Disk 18"/>
          <p:cNvSpPr/>
          <p:nvPr/>
        </p:nvSpPr>
        <p:spPr>
          <a:xfrm>
            <a:off x="593597" y="2446020"/>
            <a:ext cx="1463803" cy="11430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Database</a:t>
            </a:r>
            <a:endParaRPr lang="en-US" dirty="0">
              <a:solidFill>
                <a:schemeClr val="accent2"/>
              </a:solidFill>
            </a:endParaRPr>
          </a:p>
        </p:txBody>
      </p:sp>
      <p:sp>
        <p:nvSpPr>
          <p:cNvPr id="10" name="Flowchart: Magnetic Disk 9"/>
          <p:cNvSpPr/>
          <p:nvPr/>
        </p:nvSpPr>
        <p:spPr>
          <a:xfrm>
            <a:off x="6934147" y="5105400"/>
            <a:ext cx="1379982" cy="11430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Remote</a:t>
            </a:r>
          </a:p>
          <a:p>
            <a:pPr algn="ctr"/>
            <a:r>
              <a:rPr lang="en-US" dirty="0" smtClean="0">
                <a:solidFill>
                  <a:schemeClr val="accent2"/>
                </a:solidFill>
              </a:rPr>
              <a:t>Repository</a:t>
            </a:r>
            <a:endParaRPr lang="en-US" dirty="0">
              <a:solidFill>
                <a:schemeClr val="accent2"/>
              </a:solidFill>
            </a:endParaRPr>
          </a:p>
        </p:txBody>
      </p:sp>
      <p:cxnSp>
        <p:nvCxnSpPr>
          <p:cNvPr id="5" name="Straight Arrow Connector 4"/>
          <p:cNvCxnSpPr/>
          <p:nvPr/>
        </p:nvCxnSpPr>
        <p:spPr>
          <a:xfrm flipV="1">
            <a:off x="2331338" y="3001980"/>
            <a:ext cx="1295400" cy="3048"/>
          </a:xfrm>
          <a:prstGeom prst="straightConnector1">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666048" y="3585972"/>
            <a:ext cx="0" cy="1411478"/>
          </a:xfrm>
          <a:prstGeom prst="straightConnector1">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493611" y="2973808"/>
            <a:ext cx="1295400" cy="3048"/>
          </a:xfrm>
          <a:prstGeom prst="straightConnector1">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194089"/>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3" name="Rectangle 22"/>
          <p:cNvSpPr/>
          <p:nvPr/>
        </p:nvSpPr>
        <p:spPr>
          <a:xfrm>
            <a:off x="381000" y="1983986"/>
            <a:ext cx="8305799" cy="369332"/>
          </a:xfrm>
          <a:prstGeom prst="rect">
            <a:avLst/>
          </a:prstGeom>
        </p:spPr>
        <p:txBody>
          <a:bodyPr wrap="square">
            <a:spAutoFit/>
          </a:bodyPr>
          <a:lstStyle/>
          <a:p>
            <a:pPr algn="ctr"/>
            <a:r>
              <a:rPr lang="en-US" i="1" dirty="0" smtClean="0">
                <a:solidFill>
                  <a:schemeClr val="accent2"/>
                </a:solidFill>
              </a:rPr>
              <a:t>Server</a:t>
            </a:r>
            <a:endParaRPr lang="en-US" i="1" dirty="0">
              <a:solidFill>
                <a:schemeClr val="accent2"/>
              </a:solidFill>
            </a:endParaRPr>
          </a:p>
        </p:txBody>
      </p:sp>
      <p:sp>
        <p:nvSpPr>
          <p:cNvPr id="2" name="Slide Number Placeholder 1"/>
          <p:cNvSpPr>
            <a:spLocks noGrp="1"/>
          </p:cNvSpPr>
          <p:nvPr>
            <p:ph type="sldNum" sz="quarter" idx="12"/>
          </p:nvPr>
        </p:nvSpPr>
        <p:spPr/>
        <p:txBody>
          <a:bodyPr/>
          <a:lstStyle/>
          <a:p>
            <a:fld id="{6315554C-9387-4378-80C2-5F7076CAC952}" type="slidenum">
              <a:rPr lang="en-US" smtClean="0"/>
              <a:t>78</a:t>
            </a:fld>
            <a:endParaRPr lang="en-US"/>
          </a:p>
        </p:txBody>
      </p:sp>
      <p:sp>
        <p:nvSpPr>
          <p:cNvPr id="10" name="Flowchart: Magnetic Disk 9"/>
          <p:cNvSpPr/>
          <p:nvPr/>
        </p:nvSpPr>
        <p:spPr>
          <a:xfrm>
            <a:off x="6934147" y="5105400"/>
            <a:ext cx="1379982" cy="11430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Remote</a:t>
            </a:r>
          </a:p>
          <a:p>
            <a:pPr algn="ctr"/>
            <a:r>
              <a:rPr lang="en-US" dirty="0" smtClean="0">
                <a:solidFill>
                  <a:schemeClr val="accent2"/>
                </a:solidFill>
              </a:rPr>
              <a:t>Repository</a:t>
            </a:r>
            <a:endParaRPr lang="en-US" dirty="0">
              <a:solidFill>
                <a:schemeClr val="accent2"/>
              </a:solidFill>
            </a:endParaRPr>
          </a:p>
        </p:txBody>
      </p:sp>
      <p:cxnSp>
        <p:nvCxnSpPr>
          <p:cNvPr id="13" name="Straight Arrow Connector 12"/>
          <p:cNvCxnSpPr/>
          <p:nvPr/>
        </p:nvCxnSpPr>
        <p:spPr>
          <a:xfrm>
            <a:off x="7666048" y="3585972"/>
            <a:ext cx="0" cy="1411478"/>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81000" y="1981200"/>
            <a:ext cx="8305800" cy="188828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accent2"/>
                </a:solidFill>
              </a:rPr>
              <a:t>CED</a:t>
            </a:r>
            <a:r>
              <a:rPr lang="en-US" sz="2400" baseline="30000" dirty="0">
                <a:solidFill>
                  <a:schemeClr val="accent2"/>
                </a:solidFill>
              </a:rPr>
              <a:t>2</a:t>
            </a:r>
            <a:r>
              <a:rPr lang="en-US" sz="2400" dirty="0">
                <a:solidFill>
                  <a:schemeClr val="accent2"/>
                </a:solidFill>
              </a:rPr>
              <a:t>AR Instance</a:t>
            </a:r>
          </a:p>
          <a:p>
            <a:pPr algn="ctr"/>
            <a:endParaRPr lang="en-US" dirty="0">
              <a:solidFill>
                <a:schemeClr val="accent2"/>
              </a:solidFill>
            </a:endParaRPr>
          </a:p>
        </p:txBody>
      </p:sp>
    </p:spTree>
    <p:extLst>
      <p:ext uri="{BB962C8B-B14F-4D97-AF65-F5344CB8AC3E}">
        <p14:creationId xmlns:p14="http://schemas.microsoft.com/office/powerpoint/2010/main" val="3828002748"/>
      </p:ext>
    </p:extLst>
  </p:cSld>
  <p:clrMapOvr>
    <a:masterClrMapping/>
  </p:clrMapOvr>
  <p:transition spd="slow">
    <p:pu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p:txBody>
          <a:bodyPr/>
          <a:lstStyle/>
          <a:p>
            <a:fld id="{6315554C-9387-4378-80C2-5F7076CAC952}" type="slidenum">
              <a:rPr lang="en-US" smtClean="0"/>
              <a:t>79</a:t>
            </a:fld>
            <a:endParaRPr lang="en-US"/>
          </a:p>
        </p:txBody>
      </p:sp>
      <p:sp>
        <p:nvSpPr>
          <p:cNvPr id="10" name="Flowchart: Magnetic Disk 9"/>
          <p:cNvSpPr/>
          <p:nvPr/>
        </p:nvSpPr>
        <p:spPr>
          <a:xfrm>
            <a:off x="3904488" y="2859023"/>
            <a:ext cx="1905000" cy="20193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Remote</a:t>
            </a:r>
          </a:p>
          <a:p>
            <a:pPr algn="ctr"/>
            <a:r>
              <a:rPr lang="en-US" dirty="0" smtClean="0">
                <a:solidFill>
                  <a:schemeClr val="accent2"/>
                </a:solidFill>
              </a:rPr>
              <a:t>Repository</a:t>
            </a:r>
            <a:endParaRPr lang="en-US" dirty="0">
              <a:solidFill>
                <a:schemeClr val="accent2"/>
              </a:solidFill>
            </a:endParaRPr>
          </a:p>
        </p:txBody>
      </p:sp>
      <p:cxnSp>
        <p:nvCxnSpPr>
          <p:cNvPr id="13" name="Straight Arrow Connector 12"/>
          <p:cNvCxnSpPr/>
          <p:nvPr/>
        </p:nvCxnSpPr>
        <p:spPr>
          <a:xfrm>
            <a:off x="3124200" y="3867149"/>
            <a:ext cx="685800" cy="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81000" y="22097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1" name="Rounded Rectangle 10"/>
          <p:cNvSpPr/>
          <p:nvPr/>
        </p:nvSpPr>
        <p:spPr>
          <a:xfrm>
            <a:off x="381000" y="30860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2" name="Rounded Rectangle 11"/>
          <p:cNvSpPr/>
          <p:nvPr/>
        </p:nvSpPr>
        <p:spPr>
          <a:xfrm>
            <a:off x="390144" y="39623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4" name="Rounded Rectangle 13"/>
          <p:cNvSpPr/>
          <p:nvPr/>
        </p:nvSpPr>
        <p:spPr>
          <a:xfrm>
            <a:off x="390144" y="48386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cxnSp>
        <p:nvCxnSpPr>
          <p:cNvPr id="6" name="Straight Connector 5"/>
          <p:cNvCxnSpPr/>
          <p:nvPr/>
        </p:nvCxnSpPr>
        <p:spPr>
          <a:xfrm>
            <a:off x="2590800" y="25526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90800" y="3418330"/>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324" y="43052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90800" y="51815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24200" y="2552699"/>
            <a:ext cx="0" cy="262890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019447"/>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Kingi</a:t>
            </a:r>
            <a:r>
              <a:rPr lang="en-US" dirty="0"/>
              <a:t>, </a:t>
            </a:r>
            <a:r>
              <a:rPr lang="en-US" dirty="0" err="1"/>
              <a:t>Stanchi</a:t>
            </a:r>
            <a:r>
              <a:rPr lang="en-US" dirty="0"/>
              <a:t>, Vilhuber (2016)</a:t>
            </a:r>
          </a:p>
        </p:txBody>
      </p:sp>
      <p:sp>
        <p:nvSpPr>
          <p:cNvPr id="3" name="Content Placeholder 2"/>
          <p:cNvSpPr>
            <a:spLocks noGrp="1"/>
          </p:cNvSpPr>
          <p:nvPr>
            <p:ph idx="4294967295"/>
          </p:nvPr>
        </p:nvSpPr>
        <p:spPr>
          <a:xfrm>
            <a:off x="628650" y="2226469"/>
            <a:ext cx="7886700" cy="3263504"/>
          </a:xfrm>
          <a:prstGeom prst="rect">
            <a:avLst/>
          </a:prstGeom>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86" y="2185789"/>
            <a:ext cx="10562727" cy="3344863"/>
          </a:xfrm>
          <a:prstGeom prst="rect">
            <a:avLst/>
          </a:prstGeom>
        </p:spPr>
      </p:pic>
      <p:sp>
        <p:nvSpPr>
          <p:cNvPr id="8" name="Footer Placeholder 7"/>
          <p:cNvSpPr>
            <a:spLocks noGrp="1"/>
          </p:cNvSpPr>
          <p:nvPr>
            <p:ph type="ftr" sz="quarter" idx="11"/>
          </p:nvPr>
        </p:nvSpPr>
        <p:spPr/>
        <p:txBody>
          <a:bodyPr/>
          <a:lstStyle/>
          <a:p>
            <a:r>
              <a:rPr lang="en-US" smtClean="0"/>
              <a:t>(c) 2016 John M. Abowd and Lars Vilhuber</a:t>
            </a:r>
            <a:endParaRPr lang="en-US"/>
          </a:p>
        </p:txBody>
      </p:sp>
      <p:sp>
        <p:nvSpPr>
          <p:cNvPr id="9" name="Slide Number Placeholder 8"/>
          <p:cNvSpPr>
            <a:spLocks noGrp="1"/>
          </p:cNvSpPr>
          <p:nvPr>
            <p:ph type="sldNum" sz="quarter" idx="12"/>
          </p:nvPr>
        </p:nvSpPr>
        <p:spPr/>
        <p:txBody>
          <a:bodyPr/>
          <a:lstStyle/>
          <a:p>
            <a:fld id="{BBFE1B04-F06B-446A-A5F6-C86870B512CC}" type="slidenum">
              <a:rPr lang="en-US" smtClean="0"/>
              <a:t>8</a:t>
            </a:fld>
            <a:endParaRPr lang="en-US"/>
          </a:p>
        </p:txBody>
      </p:sp>
    </p:spTree>
    <p:extLst>
      <p:ext uri="{BB962C8B-B14F-4D97-AF65-F5344CB8AC3E}">
        <p14:creationId xmlns:p14="http://schemas.microsoft.com/office/powerpoint/2010/main" val="1431393326"/>
      </p:ext>
    </p:extLst>
  </p:cSld>
  <p:clrMapOvr>
    <a:masterClrMapping/>
  </p:clrMapOvr>
  <p:transition spd="slow">
    <p:push/>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p:txBody>
          <a:bodyPr/>
          <a:lstStyle/>
          <a:p>
            <a:fld id="{6315554C-9387-4378-80C2-5F7076CAC952}" type="slidenum">
              <a:rPr lang="en-US" smtClean="0"/>
              <a:t>80</a:t>
            </a:fld>
            <a:endParaRPr lang="en-US"/>
          </a:p>
        </p:txBody>
      </p:sp>
      <p:sp>
        <p:nvSpPr>
          <p:cNvPr id="10" name="Flowchart: Magnetic Disk 9"/>
          <p:cNvSpPr/>
          <p:nvPr/>
        </p:nvSpPr>
        <p:spPr>
          <a:xfrm>
            <a:off x="3904488" y="2859023"/>
            <a:ext cx="1905000" cy="20193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Remote</a:t>
            </a:r>
          </a:p>
          <a:p>
            <a:pPr algn="ctr"/>
            <a:r>
              <a:rPr lang="en-US" dirty="0" smtClean="0">
                <a:solidFill>
                  <a:schemeClr val="accent2"/>
                </a:solidFill>
              </a:rPr>
              <a:t>Repository</a:t>
            </a:r>
            <a:endParaRPr lang="en-US" dirty="0">
              <a:solidFill>
                <a:schemeClr val="accent2"/>
              </a:solidFill>
            </a:endParaRPr>
          </a:p>
        </p:txBody>
      </p:sp>
      <p:cxnSp>
        <p:nvCxnSpPr>
          <p:cNvPr id="13" name="Straight Arrow Connector 12"/>
          <p:cNvCxnSpPr/>
          <p:nvPr/>
        </p:nvCxnSpPr>
        <p:spPr>
          <a:xfrm>
            <a:off x="3124200" y="3867149"/>
            <a:ext cx="685800" cy="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81000" y="22097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1" name="Rounded Rectangle 10"/>
          <p:cNvSpPr/>
          <p:nvPr/>
        </p:nvSpPr>
        <p:spPr>
          <a:xfrm>
            <a:off x="381000" y="30860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2" name="Rounded Rectangle 11"/>
          <p:cNvSpPr/>
          <p:nvPr/>
        </p:nvSpPr>
        <p:spPr>
          <a:xfrm>
            <a:off x="390144" y="39623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4" name="Rounded Rectangle 13"/>
          <p:cNvSpPr/>
          <p:nvPr/>
        </p:nvSpPr>
        <p:spPr>
          <a:xfrm>
            <a:off x="390144" y="48386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5" name="Rounded Rectangle 14"/>
          <p:cNvSpPr/>
          <p:nvPr/>
        </p:nvSpPr>
        <p:spPr>
          <a:xfrm>
            <a:off x="6647688" y="3524247"/>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p>
          <a:p>
            <a:pPr algn="ctr"/>
            <a:r>
              <a:rPr lang="en-US" dirty="0" smtClean="0">
                <a:solidFill>
                  <a:schemeClr val="accent2"/>
                </a:solidFill>
              </a:rPr>
              <a:t>(Official)</a:t>
            </a:r>
            <a:endParaRPr lang="en-US" dirty="0">
              <a:solidFill>
                <a:schemeClr val="accent2"/>
              </a:solidFill>
            </a:endParaRPr>
          </a:p>
        </p:txBody>
      </p:sp>
      <p:cxnSp>
        <p:nvCxnSpPr>
          <p:cNvPr id="6" name="Straight Connector 5"/>
          <p:cNvCxnSpPr/>
          <p:nvPr/>
        </p:nvCxnSpPr>
        <p:spPr>
          <a:xfrm>
            <a:off x="2590800" y="25526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90800" y="3418330"/>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324" y="43052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90800" y="51815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24200" y="2552699"/>
            <a:ext cx="0" cy="26289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867400" y="3867148"/>
            <a:ext cx="685800" cy="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30089"/>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r>
              <a:rPr lang="en-US" sz="2800" dirty="0" smtClean="0"/>
              <a:t>Our implementation uses </a:t>
            </a:r>
            <a:r>
              <a:rPr lang="en-US" sz="2800" dirty="0" err="1" smtClean="0"/>
              <a:t>Bitbucket</a:t>
            </a:r>
            <a:endParaRPr lang="en-US" sz="2800" dirty="0" smtClean="0"/>
          </a:p>
          <a:p>
            <a:r>
              <a:rPr lang="en-US" sz="2800" dirty="0" smtClean="0"/>
              <a:t>Commit messages describe changes</a:t>
            </a:r>
          </a:p>
          <a:p>
            <a:r>
              <a:rPr lang="en-US" sz="2800" dirty="0" smtClean="0"/>
              <a:t>Users linked by email address</a:t>
            </a:r>
          </a:p>
          <a:p>
            <a:r>
              <a:rPr lang="en-US" sz="2800" dirty="0" smtClean="0"/>
              <a:t>Commit hashes are stored on CED</a:t>
            </a:r>
            <a:r>
              <a:rPr lang="en-US" sz="2800" baseline="30000" dirty="0" smtClean="0"/>
              <a:t>2</a:t>
            </a:r>
            <a:r>
              <a:rPr lang="en-US" sz="2800" dirty="0" smtClean="0"/>
              <a:t>AR</a:t>
            </a:r>
          </a:p>
          <a:p>
            <a:r>
              <a:rPr lang="en-US" sz="2800" dirty="0"/>
              <a:t>Remote synchronization is </a:t>
            </a:r>
            <a:r>
              <a:rPr lang="en-US" sz="2800" dirty="0" smtClean="0"/>
              <a:t>optional</a:t>
            </a:r>
          </a:p>
          <a:p>
            <a:endParaRPr lang="en-US" sz="2800" dirty="0" smtClean="0"/>
          </a:p>
          <a:p>
            <a:pPr marL="0" indent="0">
              <a:buNone/>
            </a:pPr>
            <a:endParaRPr lang="en-US" sz="2800" dirty="0" smtClean="0"/>
          </a:p>
          <a:p>
            <a:endParaRPr lang="en-US" sz="2800" dirty="0"/>
          </a:p>
        </p:txBody>
      </p:sp>
      <p:sp>
        <p:nvSpPr>
          <p:cNvPr id="3" name="Title 2"/>
          <p:cNvSpPr>
            <a:spLocks noGrp="1"/>
          </p:cNvSpPr>
          <p:nvPr>
            <p:ph type="title"/>
          </p:nvPr>
        </p:nvSpPr>
        <p:spPr/>
        <p:txBody>
          <a:bodyPr/>
          <a:lstStyle/>
          <a:p>
            <a:r>
              <a:rPr lang="en-US" dirty="0" smtClean="0"/>
              <a:t>Remote Location</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81</a:t>
            </a:fld>
            <a:endParaRPr lang="en-US"/>
          </a:p>
        </p:txBody>
      </p:sp>
    </p:spTree>
    <p:extLst>
      <p:ext uri="{BB962C8B-B14F-4D97-AF65-F5344CB8AC3E}">
        <p14:creationId xmlns:p14="http://schemas.microsoft.com/office/powerpoint/2010/main" val="2141889561"/>
      </p:ext>
    </p:extLst>
  </p:cSld>
  <p:clrMapOvr>
    <a:masterClrMapping/>
  </p:clrMapOvr>
  <p:transition spd="slow">
    <p:push/>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Remote Location</a:t>
            </a:r>
            <a:endParaRPr lang="en-US" dirty="0"/>
          </a:p>
        </p:txBody>
      </p:sp>
      <p:pic>
        <p:nvPicPr>
          <p:cNvPr id="7" name="Picture 6"/>
          <p:cNvPicPr>
            <a:picLocks noChangeAspect="1"/>
          </p:cNvPicPr>
          <p:nvPr/>
        </p:nvPicPr>
        <p:blipFill>
          <a:blip r:embed="rId3"/>
          <a:stretch>
            <a:fillRect/>
          </a:stretch>
        </p:blipFill>
        <p:spPr>
          <a:xfrm>
            <a:off x="1066800" y="1981200"/>
            <a:ext cx="6172200" cy="4401610"/>
          </a:xfrm>
          <a:prstGeom prst="rect">
            <a:avLst/>
          </a:prstGeom>
        </p:spPr>
      </p:pic>
      <p:sp>
        <p:nvSpPr>
          <p:cNvPr id="2" name="Slide Number Placeholder 1"/>
          <p:cNvSpPr>
            <a:spLocks noGrp="1"/>
          </p:cNvSpPr>
          <p:nvPr>
            <p:ph type="sldNum" sz="quarter" idx="12"/>
          </p:nvPr>
        </p:nvSpPr>
        <p:spPr/>
        <p:txBody>
          <a:bodyPr/>
          <a:lstStyle/>
          <a:p>
            <a:fld id="{6315554C-9387-4378-80C2-5F7076CAC952}" type="slidenum">
              <a:rPr lang="en-US" smtClean="0"/>
              <a:t>82</a:t>
            </a:fld>
            <a:endParaRPr lang="en-US"/>
          </a:p>
        </p:txBody>
      </p:sp>
    </p:spTree>
    <p:extLst>
      <p:ext uri="{BB962C8B-B14F-4D97-AF65-F5344CB8AC3E}">
        <p14:creationId xmlns:p14="http://schemas.microsoft.com/office/powerpoint/2010/main" val="619666835"/>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83</a:t>
            </a:fld>
            <a:endParaRPr lang="en-US"/>
          </a:p>
        </p:txBody>
      </p:sp>
      <p:sp>
        <p:nvSpPr>
          <p:cNvPr id="4" name="Title 3"/>
          <p:cNvSpPr>
            <a:spLocks noGrp="1"/>
          </p:cNvSpPr>
          <p:nvPr>
            <p:ph type="title"/>
          </p:nvPr>
        </p:nvSpPr>
        <p:spPr/>
        <p:txBody>
          <a:bodyPr/>
          <a:lstStyle/>
          <a:p>
            <a:r>
              <a:rPr lang="en-US" dirty="0"/>
              <a:t>Tracking Changes</a:t>
            </a:r>
          </a:p>
        </p:txBody>
      </p:sp>
      <p:pic>
        <p:nvPicPr>
          <p:cNvPr id="6" name="Picture 5"/>
          <p:cNvPicPr>
            <a:picLocks noChangeAspect="1"/>
          </p:cNvPicPr>
          <p:nvPr/>
        </p:nvPicPr>
        <p:blipFill>
          <a:blip r:embed="rId3"/>
          <a:stretch>
            <a:fillRect/>
          </a:stretch>
        </p:blipFill>
        <p:spPr>
          <a:xfrm>
            <a:off x="738378" y="1828800"/>
            <a:ext cx="7772400" cy="4212315"/>
          </a:xfrm>
          <a:prstGeom prst="rect">
            <a:avLst/>
          </a:prstGeom>
        </p:spPr>
      </p:pic>
    </p:spTree>
    <p:extLst>
      <p:ext uri="{BB962C8B-B14F-4D97-AF65-F5344CB8AC3E}">
        <p14:creationId xmlns:p14="http://schemas.microsoft.com/office/powerpoint/2010/main" val="2174510457"/>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Continued </a:t>
            </a:r>
            <a:r>
              <a:rPr lang="en-US" dirty="0" smtClean="0"/>
              <a:t>Work: Improving merge control</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84</a:t>
            </a:fld>
            <a:endParaRPr lang="en-US"/>
          </a:p>
        </p:txBody>
      </p:sp>
      <p:sp>
        <p:nvSpPr>
          <p:cNvPr id="6" name="TextBox 5"/>
          <p:cNvSpPr txBox="1"/>
          <p:nvPr/>
        </p:nvSpPr>
        <p:spPr>
          <a:xfrm>
            <a:off x="2598229" y="2463006"/>
            <a:ext cx="3424047" cy="369332"/>
          </a:xfrm>
          <a:prstGeom prst="rect">
            <a:avLst/>
          </a:prstGeom>
          <a:noFill/>
        </p:spPr>
        <p:txBody>
          <a:bodyPr wrap="square" rtlCol="0">
            <a:spAutoFit/>
          </a:bodyPr>
          <a:lstStyle/>
          <a:p>
            <a:r>
              <a:rPr lang="en-US" u="sng" dirty="0" smtClean="0">
                <a:solidFill>
                  <a:schemeClr val="accent2"/>
                </a:solidFill>
              </a:rPr>
              <a:t>Master Branch (Official version)</a:t>
            </a:r>
            <a:endParaRPr lang="en-US" u="sng" dirty="0">
              <a:solidFill>
                <a:schemeClr val="accent2"/>
              </a:solidFill>
            </a:endParaRPr>
          </a:p>
        </p:txBody>
      </p:sp>
      <p:sp>
        <p:nvSpPr>
          <p:cNvPr id="31" name="TextBox 30"/>
          <p:cNvSpPr txBox="1"/>
          <p:nvPr/>
        </p:nvSpPr>
        <p:spPr>
          <a:xfrm>
            <a:off x="3000756" y="4461786"/>
            <a:ext cx="2618994" cy="369332"/>
          </a:xfrm>
          <a:prstGeom prst="rect">
            <a:avLst/>
          </a:prstGeom>
          <a:noFill/>
          <a:ln>
            <a:solidFill>
              <a:srgbClr val="F8F8F8"/>
            </a:solidFill>
          </a:ln>
        </p:spPr>
        <p:txBody>
          <a:bodyPr wrap="square" rtlCol="0">
            <a:spAutoFit/>
          </a:bodyPr>
          <a:lstStyle/>
          <a:p>
            <a:r>
              <a:rPr lang="en-US" u="sng" dirty="0" smtClean="0">
                <a:solidFill>
                  <a:schemeClr val="bg1">
                    <a:lumMod val="75000"/>
                  </a:schemeClr>
                </a:solidFill>
              </a:rPr>
              <a:t>User Contributed Branch</a:t>
            </a:r>
            <a:endParaRPr lang="en-US" u="sng" dirty="0">
              <a:solidFill>
                <a:schemeClr val="bg1">
                  <a:lumMod val="75000"/>
                </a:schemeClr>
              </a:solidFill>
            </a:endParaRPr>
          </a:p>
        </p:txBody>
      </p:sp>
      <p:sp>
        <p:nvSpPr>
          <p:cNvPr id="35" name="Snip Single Corner Rectangle 34"/>
          <p:cNvSpPr/>
          <p:nvPr/>
        </p:nvSpPr>
        <p:spPr>
          <a:xfrm>
            <a:off x="514350" y="4853253"/>
            <a:ext cx="1219200" cy="1066800"/>
          </a:xfrm>
          <a:prstGeom prst="snip1Rect">
            <a:avLst/>
          </a:prstGeom>
          <a:solidFill>
            <a:schemeClr val="bg1"/>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75000"/>
                  </a:schemeClr>
                </a:solidFill>
              </a:rPr>
              <a:t>Codebook 1.0</a:t>
            </a:r>
            <a:endParaRPr lang="en-US" dirty="0">
              <a:solidFill>
                <a:schemeClr val="bg1">
                  <a:lumMod val="75000"/>
                </a:schemeClr>
              </a:solidFill>
            </a:endParaRPr>
          </a:p>
        </p:txBody>
      </p:sp>
      <p:sp>
        <p:nvSpPr>
          <p:cNvPr id="38" name="Snip Single Corner Rectangle 37"/>
          <p:cNvSpPr/>
          <p:nvPr/>
        </p:nvSpPr>
        <p:spPr>
          <a:xfrm>
            <a:off x="2457450" y="4853253"/>
            <a:ext cx="1219200" cy="1066800"/>
          </a:xfrm>
          <a:prstGeom prst="snip1Rect">
            <a:avLst/>
          </a:prstGeom>
          <a:solidFill>
            <a:schemeClr val="bg1"/>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75000"/>
                  </a:schemeClr>
                </a:solidFill>
              </a:rPr>
              <a:t>Codebook 1.0 rev 1</a:t>
            </a:r>
            <a:endParaRPr lang="en-US" dirty="0">
              <a:solidFill>
                <a:schemeClr val="bg1">
                  <a:lumMod val="75000"/>
                </a:schemeClr>
              </a:solidFill>
            </a:endParaRPr>
          </a:p>
        </p:txBody>
      </p:sp>
      <p:sp>
        <p:nvSpPr>
          <p:cNvPr id="39" name="Snip Single Corner Rectangle 38"/>
          <p:cNvSpPr/>
          <p:nvPr/>
        </p:nvSpPr>
        <p:spPr>
          <a:xfrm>
            <a:off x="4400550" y="4855793"/>
            <a:ext cx="1219200" cy="1066800"/>
          </a:xfrm>
          <a:prstGeom prst="snip1Rect">
            <a:avLst/>
          </a:prstGeom>
          <a:solidFill>
            <a:schemeClr val="bg1"/>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75000"/>
                  </a:schemeClr>
                </a:solidFill>
              </a:rPr>
              <a:t>Codebook 1.0 rev 2</a:t>
            </a:r>
            <a:endParaRPr lang="en-US" dirty="0">
              <a:solidFill>
                <a:schemeClr val="bg1">
                  <a:lumMod val="75000"/>
                </a:schemeClr>
              </a:solidFill>
            </a:endParaRPr>
          </a:p>
        </p:txBody>
      </p:sp>
      <p:sp>
        <p:nvSpPr>
          <p:cNvPr id="40" name="Snip Single Corner Rectangle 39"/>
          <p:cNvSpPr/>
          <p:nvPr/>
        </p:nvSpPr>
        <p:spPr>
          <a:xfrm>
            <a:off x="70675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N</a:t>
            </a:r>
            <a:endParaRPr lang="en-US" dirty="0">
              <a:solidFill>
                <a:schemeClr val="accent2"/>
              </a:solidFill>
            </a:endParaRPr>
          </a:p>
        </p:txBody>
      </p:sp>
      <p:sp>
        <p:nvSpPr>
          <p:cNvPr id="41" name="Snip Single Corner Rectangle 40"/>
          <p:cNvSpPr/>
          <p:nvPr/>
        </p:nvSpPr>
        <p:spPr>
          <a:xfrm>
            <a:off x="514350" y="239504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2" name="Snip Single Corner Rectangle 41"/>
          <p:cNvSpPr/>
          <p:nvPr/>
        </p:nvSpPr>
        <p:spPr>
          <a:xfrm>
            <a:off x="7086600" y="2443809"/>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1.1</a:t>
            </a:r>
            <a:endParaRPr lang="en-US" dirty="0">
              <a:solidFill>
                <a:schemeClr val="accent2"/>
              </a:solidFill>
            </a:endParaRPr>
          </a:p>
        </p:txBody>
      </p:sp>
      <p:cxnSp>
        <p:nvCxnSpPr>
          <p:cNvPr id="12" name="Straight Arrow Connector 11"/>
          <p:cNvCxnSpPr/>
          <p:nvPr/>
        </p:nvCxnSpPr>
        <p:spPr>
          <a:xfrm>
            <a:off x="1847850" y="5407989"/>
            <a:ext cx="514350" cy="0"/>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733800" y="5407989"/>
            <a:ext cx="514350" cy="0"/>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715000" y="5407989"/>
            <a:ext cx="1323975" cy="0"/>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79977" y="4906339"/>
            <a:ext cx="697627" cy="707886"/>
          </a:xfrm>
          <a:prstGeom prst="rect">
            <a:avLst/>
          </a:prstGeom>
          <a:solidFill>
            <a:schemeClr val="bg1"/>
          </a:solidFill>
          <a:ln>
            <a:solidFill>
              <a:srgbClr val="F8F8F8"/>
            </a:solidFill>
          </a:ln>
        </p:spPr>
        <p:txBody>
          <a:bodyPr wrap="none" rtlCol="0">
            <a:spAutoFit/>
          </a:bodyPr>
          <a:lstStyle/>
          <a:p>
            <a:r>
              <a:rPr lang="en-US" sz="4000" dirty="0" smtClean="0">
                <a:solidFill>
                  <a:schemeClr val="bg1">
                    <a:lumMod val="75000"/>
                  </a:schemeClr>
                </a:solidFill>
              </a:rPr>
              <a:t>…</a:t>
            </a:r>
            <a:endParaRPr lang="en-US" sz="4000" dirty="0">
              <a:solidFill>
                <a:schemeClr val="bg1">
                  <a:lumMod val="75000"/>
                </a:schemeClr>
              </a:solidFill>
            </a:endParaRPr>
          </a:p>
        </p:txBody>
      </p:sp>
      <p:cxnSp>
        <p:nvCxnSpPr>
          <p:cNvPr id="47" name="Straight Arrow Connector 46"/>
          <p:cNvCxnSpPr/>
          <p:nvPr/>
        </p:nvCxnSpPr>
        <p:spPr>
          <a:xfrm flipV="1">
            <a:off x="7696200" y="3685714"/>
            <a:ext cx="0" cy="110197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847850" y="2928441"/>
            <a:ext cx="493395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066800" y="3581400"/>
            <a:ext cx="14478" cy="1111373"/>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95400" y="3647549"/>
            <a:ext cx="1862328" cy="584775"/>
          </a:xfrm>
          <a:prstGeom prst="rect">
            <a:avLst/>
          </a:prstGeom>
          <a:solidFill>
            <a:srgbClr val="F8F8F8"/>
          </a:solidFill>
          <a:ln>
            <a:solidFill>
              <a:srgbClr val="F8F8F8"/>
            </a:solidFill>
          </a:ln>
        </p:spPr>
        <p:txBody>
          <a:bodyPr wrap="square" rtlCol="0">
            <a:spAutoFit/>
          </a:bodyPr>
          <a:lstStyle/>
          <a:p>
            <a:r>
              <a:rPr lang="en-US" sz="1600" i="1" dirty="0" smtClean="0">
                <a:solidFill>
                  <a:schemeClr val="bg1">
                    <a:lumMod val="75000"/>
                  </a:schemeClr>
                </a:solidFill>
              </a:rPr>
              <a:t>1. User gets copy of DDI to edit</a:t>
            </a:r>
            <a:endParaRPr lang="en-US" sz="1600" i="1" dirty="0">
              <a:solidFill>
                <a:schemeClr val="bg1">
                  <a:lumMod val="75000"/>
                </a:schemeClr>
              </a:solidFill>
            </a:endParaRPr>
          </a:p>
        </p:txBody>
      </p:sp>
      <p:sp>
        <p:nvSpPr>
          <p:cNvPr id="20" name="TextBox 19"/>
          <p:cNvSpPr txBox="1"/>
          <p:nvPr/>
        </p:nvSpPr>
        <p:spPr>
          <a:xfrm>
            <a:off x="5410200" y="3816648"/>
            <a:ext cx="2057400" cy="830997"/>
          </a:xfrm>
          <a:prstGeom prst="rect">
            <a:avLst/>
          </a:prstGeom>
          <a:solidFill>
            <a:srgbClr val="F8F8F8"/>
          </a:solidFill>
          <a:ln w="28575">
            <a:solidFill>
              <a:srgbClr val="0070C0"/>
            </a:solidFill>
          </a:ln>
        </p:spPr>
        <p:txBody>
          <a:bodyPr wrap="square" rtlCol="0">
            <a:spAutoFit/>
          </a:bodyPr>
          <a:lstStyle/>
          <a:p>
            <a:pPr algn="r"/>
            <a:r>
              <a:rPr lang="en-US" sz="1600" i="1" dirty="0" smtClean="0">
                <a:solidFill>
                  <a:schemeClr val="accent2"/>
                </a:solidFill>
              </a:rPr>
              <a:t>3. Data provider merges user’s edits back into official DDI</a:t>
            </a:r>
            <a:endParaRPr lang="en-US" sz="1600" i="1" dirty="0">
              <a:solidFill>
                <a:schemeClr val="accent2"/>
              </a:solidFill>
            </a:endParaRPr>
          </a:p>
        </p:txBody>
      </p:sp>
      <p:sp>
        <p:nvSpPr>
          <p:cNvPr id="21" name="TextBox 20"/>
          <p:cNvSpPr txBox="1"/>
          <p:nvPr/>
        </p:nvSpPr>
        <p:spPr>
          <a:xfrm>
            <a:off x="1417129" y="6080533"/>
            <a:ext cx="2259521" cy="338554"/>
          </a:xfrm>
          <a:prstGeom prst="rect">
            <a:avLst/>
          </a:prstGeom>
          <a:solidFill>
            <a:srgbClr val="F8F8F8"/>
          </a:solidFill>
          <a:ln>
            <a:solidFill>
              <a:srgbClr val="F8F8F8"/>
            </a:solidFill>
          </a:ln>
        </p:spPr>
        <p:txBody>
          <a:bodyPr wrap="square" rtlCol="0">
            <a:spAutoFit/>
          </a:bodyPr>
          <a:lstStyle/>
          <a:p>
            <a:pPr algn="ctr"/>
            <a:r>
              <a:rPr lang="en-US" sz="1600" i="1" dirty="0" smtClean="0">
                <a:solidFill>
                  <a:schemeClr val="bg1">
                    <a:lumMod val="75000"/>
                  </a:schemeClr>
                </a:solidFill>
              </a:rPr>
              <a:t>2. Each edit is versioned</a:t>
            </a:r>
            <a:endParaRPr lang="en-US" sz="1600" i="1" dirty="0">
              <a:solidFill>
                <a:schemeClr val="bg1">
                  <a:lumMod val="75000"/>
                </a:schemeClr>
              </a:solidFill>
            </a:endParaRPr>
          </a:p>
        </p:txBody>
      </p:sp>
    </p:spTree>
    <p:extLst>
      <p:ext uri="{BB962C8B-B14F-4D97-AF65-F5344CB8AC3E}">
        <p14:creationId xmlns:p14="http://schemas.microsoft.com/office/powerpoint/2010/main" val="447062088"/>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85</a:t>
            </a:fld>
            <a:endParaRPr lang="en-US"/>
          </a:p>
        </p:txBody>
      </p:sp>
      <p:sp>
        <p:nvSpPr>
          <p:cNvPr id="3" name="Text Placeholder 2"/>
          <p:cNvSpPr>
            <a:spLocks noGrp="1"/>
          </p:cNvSpPr>
          <p:nvPr>
            <p:ph type="body" sz="quarter" idx="13"/>
          </p:nvPr>
        </p:nvSpPr>
        <p:spPr/>
        <p:txBody>
          <a:bodyPr/>
          <a:lstStyle/>
          <a:p>
            <a:r>
              <a:rPr lang="en-US" dirty="0" smtClean="0"/>
              <a:t>Workflow as described assumes metadata curator merges information </a:t>
            </a:r>
          </a:p>
          <a:p>
            <a:r>
              <a:rPr lang="en-US" dirty="0" smtClean="0"/>
              <a:t>Within the limits of a 24-hour day: what’s the likelihood that that process scales?</a:t>
            </a:r>
          </a:p>
          <a:p>
            <a:r>
              <a:rPr lang="en-US" dirty="0" smtClean="0"/>
              <a:t>Alternate: “wiki” methodology</a:t>
            </a:r>
            <a:endParaRPr lang="en-US" dirty="0"/>
          </a:p>
        </p:txBody>
      </p:sp>
      <p:sp>
        <p:nvSpPr>
          <p:cNvPr id="4" name="Title 3"/>
          <p:cNvSpPr>
            <a:spLocks noGrp="1"/>
          </p:cNvSpPr>
          <p:nvPr>
            <p:ph type="title"/>
          </p:nvPr>
        </p:nvSpPr>
        <p:spPr/>
        <p:txBody>
          <a:bodyPr/>
          <a:lstStyle/>
          <a:p>
            <a:r>
              <a:rPr lang="en-US" dirty="0" smtClean="0"/>
              <a:t>Continued Work: The uncontrolled merge</a:t>
            </a:r>
            <a:endParaRPr lang="en-US" dirty="0"/>
          </a:p>
        </p:txBody>
      </p:sp>
    </p:spTree>
    <p:extLst>
      <p:ext uri="{BB962C8B-B14F-4D97-AF65-F5344CB8AC3E}">
        <p14:creationId xmlns:p14="http://schemas.microsoft.com/office/powerpoint/2010/main" val="3605420469"/>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Tree>
    <p:extLst>
      <p:ext uri="{BB962C8B-B14F-4D97-AF65-F5344CB8AC3E}">
        <p14:creationId xmlns:p14="http://schemas.microsoft.com/office/powerpoint/2010/main" val="4091522717"/>
      </p:ext>
    </p:extLst>
  </p:cSld>
  <p:clrMapOvr>
    <a:masterClrMapping/>
  </p:clrMapOvr>
  <p:transition spd="slow">
    <p:push/>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cxnSp>
        <p:nvCxnSpPr>
          <p:cNvPr id="56" name="Straight Arrow Connector 55"/>
          <p:cNvCxnSpPr/>
          <p:nvPr/>
        </p:nvCxnSpPr>
        <p:spPr>
          <a:xfrm>
            <a:off x="3118866" y="4520184"/>
            <a:ext cx="0" cy="3810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19296" y="5264866"/>
            <a:ext cx="2958084" cy="646331"/>
          </a:xfrm>
          <a:prstGeom prst="rect">
            <a:avLst/>
          </a:prstGeom>
          <a:solidFill>
            <a:srgbClr val="FFFFFF">
              <a:alpha val="85098"/>
            </a:srgbClr>
          </a:solidFill>
          <a:ln w="28575">
            <a:solidFill>
              <a:srgbClr val="0070C0"/>
            </a:solidFill>
            <a:prstDash val="sysDot"/>
          </a:ln>
        </p:spPr>
        <p:txBody>
          <a:bodyPr wrap="square" rtlCol="0">
            <a:spAutoFit/>
          </a:bodyPr>
          <a:lstStyle/>
          <a:p>
            <a:r>
              <a:rPr lang="en-US" i="1" dirty="0" smtClean="0"/>
              <a:t>Users pull from wiki branch into any instance of CED</a:t>
            </a:r>
            <a:r>
              <a:rPr lang="en-US" i="1" baseline="30000" dirty="0" smtClean="0"/>
              <a:t>2</a:t>
            </a:r>
            <a:r>
              <a:rPr lang="en-US" i="1" dirty="0" smtClean="0"/>
              <a:t>AR</a:t>
            </a:r>
            <a:endParaRPr lang="en-US" i="1" dirty="0"/>
          </a:p>
        </p:txBody>
      </p:sp>
    </p:spTree>
    <p:extLst>
      <p:ext uri="{BB962C8B-B14F-4D97-AF65-F5344CB8AC3E}">
        <p14:creationId xmlns:p14="http://schemas.microsoft.com/office/powerpoint/2010/main" val="3307578664"/>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1</a:t>
            </a:r>
            <a:endParaRPr lang="en-US" dirty="0">
              <a:solidFill>
                <a:schemeClr val="accent2"/>
              </a:solidFill>
            </a:endParaRPr>
          </a:p>
        </p:txBody>
      </p:sp>
      <p:cxnSp>
        <p:nvCxnSpPr>
          <p:cNvPr id="34" name="Straight Arrow Connector 33"/>
          <p:cNvCxnSpPr/>
          <p:nvPr/>
        </p:nvCxnSpPr>
        <p:spPr>
          <a:xfrm>
            <a:off x="3749040" y="3962400"/>
            <a:ext cx="59436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118866" y="4520184"/>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14800" y="5225456"/>
            <a:ext cx="3765042" cy="369332"/>
          </a:xfrm>
          <a:prstGeom prst="rect">
            <a:avLst/>
          </a:prstGeom>
          <a:solidFill>
            <a:srgbClr val="FFFFFF">
              <a:alpha val="85098"/>
            </a:srgbClr>
          </a:solidFill>
          <a:ln w="28575">
            <a:solidFill>
              <a:srgbClr val="0070C0"/>
            </a:solidFill>
            <a:prstDash val="sysDot"/>
          </a:ln>
        </p:spPr>
        <p:txBody>
          <a:bodyPr wrap="square" rtlCol="0">
            <a:spAutoFit/>
          </a:bodyPr>
          <a:lstStyle/>
          <a:p>
            <a:r>
              <a:rPr lang="en-US" i="1" dirty="0" smtClean="0"/>
              <a:t>Users push back to branch manually</a:t>
            </a:r>
            <a:endParaRPr lang="en-US" i="1" dirty="0"/>
          </a:p>
        </p:txBody>
      </p:sp>
    </p:spTree>
    <p:extLst>
      <p:ext uri="{BB962C8B-B14F-4D97-AF65-F5344CB8AC3E}">
        <p14:creationId xmlns:p14="http://schemas.microsoft.com/office/powerpoint/2010/main" val="1492163016"/>
      </p:ext>
    </p:extLst>
  </p:cSld>
  <p:clrMapOvr>
    <a:masterClrMapping/>
  </p:clrMapOvr>
  <p:transition spd="slow">
    <p:push/>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13" name="Snip Single Corner Rectangle 12"/>
          <p:cNvSpPr/>
          <p:nvPr/>
        </p:nvSpPr>
        <p:spPr>
          <a:xfrm>
            <a:off x="4738116" y="5218700"/>
            <a:ext cx="277368" cy="3419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3</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1</a:t>
            </a:r>
            <a:endParaRPr lang="en-US" dirty="0">
              <a:solidFill>
                <a:schemeClr val="accent2"/>
              </a:solidFill>
            </a:endParaRPr>
          </a:p>
        </p:txBody>
      </p:sp>
      <p:cxnSp>
        <p:nvCxnSpPr>
          <p:cNvPr id="34" name="Straight Arrow Connector 33"/>
          <p:cNvCxnSpPr/>
          <p:nvPr/>
        </p:nvCxnSpPr>
        <p:spPr>
          <a:xfrm>
            <a:off x="3749040" y="3962400"/>
            <a:ext cx="59436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118866" y="4520184"/>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76800" y="4472313"/>
            <a:ext cx="0" cy="7092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24578" y="5770503"/>
            <a:ext cx="3071622" cy="646331"/>
          </a:xfrm>
          <a:prstGeom prst="rect">
            <a:avLst/>
          </a:prstGeom>
          <a:solidFill>
            <a:srgbClr val="FFFFFF">
              <a:alpha val="85098"/>
            </a:srgbClr>
          </a:solidFill>
          <a:ln w="28575">
            <a:solidFill>
              <a:srgbClr val="0070C0"/>
            </a:solidFill>
            <a:prstDash val="sysDot"/>
          </a:ln>
        </p:spPr>
        <p:txBody>
          <a:bodyPr wrap="square" rtlCol="0">
            <a:spAutoFit/>
          </a:bodyPr>
          <a:lstStyle/>
          <a:p>
            <a:r>
              <a:rPr lang="en-US" i="1" dirty="0" smtClean="0"/>
              <a:t>New users work off most recent revision by default</a:t>
            </a:r>
            <a:endParaRPr lang="en-US" i="1" dirty="0"/>
          </a:p>
        </p:txBody>
      </p:sp>
    </p:spTree>
    <p:extLst>
      <p:ext uri="{BB962C8B-B14F-4D97-AF65-F5344CB8AC3E}">
        <p14:creationId xmlns:p14="http://schemas.microsoft.com/office/powerpoint/2010/main" val="3134244701"/>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9</a:t>
            </a:fld>
            <a:endParaRPr lang="en-US" dirty="0"/>
          </a:p>
        </p:txBody>
      </p:sp>
      <p:sp>
        <p:nvSpPr>
          <p:cNvPr id="6" name="Text Placeholder 5"/>
          <p:cNvSpPr>
            <a:spLocks noGrp="1"/>
          </p:cNvSpPr>
          <p:nvPr>
            <p:ph type="body" sz="quarter" idx="13"/>
          </p:nvPr>
        </p:nvSpPr>
        <p:spPr>
          <a:xfrm>
            <a:off x="284543" y="6516685"/>
            <a:ext cx="8678863" cy="341315"/>
          </a:xfrm>
        </p:spPr>
        <p:txBody>
          <a:bodyPr>
            <a:normAutofit fontScale="25000" lnSpcReduction="20000"/>
          </a:bodyPr>
          <a:lstStyle/>
          <a:p>
            <a:r>
              <a:rPr lang="en-US" dirty="0"/>
              <a:t>Source: </a:t>
            </a:r>
            <a:r>
              <a:rPr lang="en-US" dirty="0">
                <a:hlinkClick r:id="rId2"/>
              </a:rPr>
              <a:t>http://www.thecontrarianmedia.com/2011/08/dispatches-from-the-stacks-15</a:t>
            </a:r>
            <a:r>
              <a:rPr lang="en-US" dirty="0" smtClean="0">
                <a:hlinkClick r:id="rId2"/>
              </a:rPr>
              <a:t>/</a:t>
            </a:r>
            <a:endParaRPr lang="en-US" dirty="0" smtClean="0"/>
          </a:p>
          <a:p>
            <a:r>
              <a:rPr lang="en-US" dirty="0" smtClean="0"/>
              <a:t>License unknown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74" y="1498358"/>
            <a:ext cx="7620000" cy="5080000"/>
          </a:xfrm>
          <a:prstGeom prst="rect">
            <a:avLst/>
          </a:prstGeom>
        </p:spPr>
      </p:pic>
      <p:sp>
        <p:nvSpPr>
          <p:cNvPr id="5" name="Title 4"/>
          <p:cNvSpPr>
            <a:spLocks noGrp="1"/>
          </p:cNvSpPr>
          <p:nvPr>
            <p:ph type="title"/>
          </p:nvPr>
        </p:nvSpPr>
        <p:spPr>
          <a:solidFill>
            <a:schemeClr val="bg1"/>
          </a:solidFill>
        </p:spPr>
        <p:txBody>
          <a:bodyPr/>
          <a:lstStyle/>
          <a:p>
            <a:r>
              <a:rPr lang="en-US" dirty="0" smtClean="0"/>
              <a:t>The old source of knowledge – and data!</a:t>
            </a:r>
            <a:endParaRPr lang="en-US" dirty="0"/>
          </a:p>
        </p:txBody>
      </p:sp>
    </p:spTree>
    <p:extLst>
      <p:ext uri="{BB962C8B-B14F-4D97-AF65-F5344CB8AC3E}">
        <p14:creationId xmlns:p14="http://schemas.microsoft.com/office/powerpoint/2010/main" val="1180830434"/>
      </p:ext>
    </p:extLst>
  </p:cSld>
  <p:clrMapOvr>
    <a:masterClrMapping/>
  </p:clrMapOvr>
  <p:transition spd="slow">
    <p:push/>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13" name="Snip Single Corner Rectangle 12"/>
          <p:cNvSpPr/>
          <p:nvPr/>
        </p:nvSpPr>
        <p:spPr>
          <a:xfrm>
            <a:off x="4738116" y="521870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3</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1</a:t>
            </a:r>
            <a:endParaRPr lang="en-US" dirty="0">
              <a:solidFill>
                <a:schemeClr val="accent2"/>
              </a:solidFill>
            </a:endParaRPr>
          </a:p>
        </p:txBody>
      </p:sp>
      <p:cxnSp>
        <p:nvCxnSpPr>
          <p:cNvPr id="34" name="Straight Arrow Connector 33"/>
          <p:cNvCxnSpPr/>
          <p:nvPr/>
        </p:nvCxnSpPr>
        <p:spPr>
          <a:xfrm>
            <a:off x="3749040" y="3962400"/>
            <a:ext cx="59436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Snip Single Corner Rectangle 47"/>
          <p:cNvSpPr/>
          <p:nvPr/>
        </p:nvSpPr>
        <p:spPr>
          <a:xfrm>
            <a:off x="7141036" y="3414542"/>
            <a:ext cx="1219200" cy="10668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X</a:t>
            </a:r>
            <a:endParaRPr lang="en-US" dirty="0">
              <a:solidFill>
                <a:schemeClr val="accent2"/>
              </a:solidFill>
            </a:endParaRPr>
          </a:p>
        </p:txBody>
      </p:sp>
      <p:cxnSp>
        <p:nvCxnSpPr>
          <p:cNvPr id="51" name="Straight Arrow Connector 50"/>
          <p:cNvCxnSpPr/>
          <p:nvPr/>
        </p:nvCxnSpPr>
        <p:spPr>
          <a:xfrm>
            <a:off x="5721763" y="3962400"/>
            <a:ext cx="132397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986740" y="3460750"/>
            <a:ext cx="697627" cy="707886"/>
          </a:xfrm>
          <a:prstGeom prst="rect">
            <a:avLst/>
          </a:prstGeom>
          <a:solidFill>
            <a:schemeClr val="bg1">
              <a:lumMod val="95000"/>
            </a:schemeClr>
          </a:solidFill>
        </p:spPr>
        <p:txBody>
          <a:bodyPr wrap="none" rtlCol="0">
            <a:spAutoFit/>
          </a:bodyPr>
          <a:lstStyle/>
          <a:p>
            <a:r>
              <a:rPr lang="en-US" sz="4000" dirty="0" smtClean="0">
                <a:solidFill>
                  <a:schemeClr val="accent2"/>
                </a:solidFill>
              </a:rPr>
              <a:t>…</a:t>
            </a:r>
            <a:endParaRPr lang="en-US" sz="4000" dirty="0">
              <a:solidFill>
                <a:schemeClr val="accent2"/>
              </a:solidFill>
            </a:endParaRPr>
          </a:p>
        </p:txBody>
      </p:sp>
      <p:cxnSp>
        <p:nvCxnSpPr>
          <p:cNvPr id="56" name="Straight Arrow Connector 55"/>
          <p:cNvCxnSpPr/>
          <p:nvPr/>
        </p:nvCxnSpPr>
        <p:spPr>
          <a:xfrm>
            <a:off x="3118866" y="4520184"/>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76800" y="4472313"/>
            <a:ext cx="0" cy="70928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015484" y="4464051"/>
            <a:ext cx="1978532" cy="93931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16954"/>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13" name="Snip Single Corner Rectangle 12"/>
          <p:cNvSpPr/>
          <p:nvPr/>
        </p:nvSpPr>
        <p:spPr>
          <a:xfrm>
            <a:off x="4738116" y="521870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3</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1</a:t>
            </a:r>
            <a:endParaRPr lang="en-US" dirty="0">
              <a:solidFill>
                <a:schemeClr val="accent2"/>
              </a:solidFill>
            </a:endParaRPr>
          </a:p>
        </p:txBody>
      </p:sp>
      <p:cxnSp>
        <p:nvCxnSpPr>
          <p:cNvPr id="34" name="Straight Arrow Connector 33"/>
          <p:cNvCxnSpPr/>
          <p:nvPr/>
        </p:nvCxnSpPr>
        <p:spPr>
          <a:xfrm>
            <a:off x="3749040" y="3962400"/>
            <a:ext cx="59436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Snip Single Corner Rectangle 47"/>
          <p:cNvSpPr/>
          <p:nvPr/>
        </p:nvSpPr>
        <p:spPr>
          <a:xfrm>
            <a:off x="7141036" y="3414542"/>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X</a:t>
            </a:r>
            <a:endParaRPr lang="en-US" dirty="0">
              <a:solidFill>
                <a:schemeClr val="accent2"/>
              </a:solidFill>
            </a:endParaRPr>
          </a:p>
        </p:txBody>
      </p:sp>
      <p:cxnSp>
        <p:nvCxnSpPr>
          <p:cNvPr id="51" name="Straight Arrow Connector 50"/>
          <p:cNvCxnSpPr/>
          <p:nvPr/>
        </p:nvCxnSpPr>
        <p:spPr>
          <a:xfrm>
            <a:off x="5721763" y="3962400"/>
            <a:ext cx="132397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986740" y="3460750"/>
            <a:ext cx="697627" cy="707886"/>
          </a:xfrm>
          <a:prstGeom prst="rect">
            <a:avLst/>
          </a:prstGeom>
          <a:solidFill>
            <a:schemeClr val="bg1">
              <a:lumMod val="95000"/>
            </a:schemeClr>
          </a:solidFill>
        </p:spPr>
        <p:txBody>
          <a:bodyPr wrap="none" rtlCol="0">
            <a:spAutoFit/>
          </a:bodyPr>
          <a:lstStyle/>
          <a:p>
            <a:r>
              <a:rPr lang="en-US" sz="4000" dirty="0" smtClean="0">
                <a:solidFill>
                  <a:schemeClr val="accent2"/>
                </a:solidFill>
              </a:rPr>
              <a:t>…</a:t>
            </a:r>
            <a:endParaRPr lang="en-US" sz="4000" dirty="0">
              <a:solidFill>
                <a:schemeClr val="accent2"/>
              </a:solidFill>
            </a:endParaRPr>
          </a:p>
        </p:txBody>
      </p:sp>
      <p:cxnSp>
        <p:nvCxnSpPr>
          <p:cNvPr id="56" name="Straight Arrow Connector 55"/>
          <p:cNvCxnSpPr/>
          <p:nvPr/>
        </p:nvCxnSpPr>
        <p:spPr>
          <a:xfrm>
            <a:off x="3118866" y="4520184"/>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76800" y="4472313"/>
            <a:ext cx="0" cy="70928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015484" y="4464051"/>
            <a:ext cx="1978532" cy="93931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00810"/>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Codebook 1.0</a:t>
            </a:r>
            <a:endParaRPr lang="en-US" dirty="0">
              <a:solidFill>
                <a:schemeClr val="bg1">
                  <a:lumMod val="65000"/>
                </a:schemeClr>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Codebook 1.0</a:t>
            </a:r>
            <a:endParaRPr lang="en-US" dirty="0">
              <a:solidFill>
                <a:schemeClr val="bg1">
                  <a:lumMod val="65000"/>
                </a:schemeClr>
              </a:solidFill>
            </a:endParaRPr>
          </a:p>
        </p:txBody>
      </p:sp>
      <p:cxnSp>
        <p:nvCxnSpPr>
          <p:cNvPr id="53" name="Straight Arrow Connector 52"/>
          <p:cNvCxnSpPr/>
          <p:nvPr/>
        </p:nvCxnSpPr>
        <p:spPr>
          <a:xfrm>
            <a:off x="3118866" y="2895600"/>
            <a:ext cx="0" cy="38100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13" name="Snip Single Corner Rectangle 12"/>
          <p:cNvSpPr/>
          <p:nvPr/>
        </p:nvSpPr>
        <p:spPr>
          <a:xfrm>
            <a:off x="4738116" y="521870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3</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Codebook rev 1</a:t>
            </a:r>
            <a:endParaRPr lang="en-US" dirty="0">
              <a:solidFill>
                <a:schemeClr val="bg1">
                  <a:lumMod val="65000"/>
                </a:schemeClr>
              </a:solidFill>
            </a:endParaRPr>
          </a:p>
        </p:txBody>
      </p:sp>
      <p:cxnSp>
        <p:nvCxnSpPr>
          <p:cNvPr id="34" name="Straight Arrow Connector 33"/>
          <p:cNvCxnSpPr/>
          <p:nvPr/>
        </p:nvCxnSpPr>
        <p:spPr>
          <a:xfrm>
            <a:off x="3749040" y="3962400"/>
            <a:ext cx="59436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Snip Single Corner Rectangle 47"/>
          <p:cNvSpPr/>
          <p:nvPr/>
        </p:nvSpPr>
        <p:spPr>
          <a:xfrm>
            <a:off x="7141036" y="3414542"/>
            <a:ext cx="1219200" cy="1066800"/>
          </a:xfrm>
          <a:prstGeom prst="snip1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Codebook rev X</a:t>
            </a:r>
            <a:endParaRPr lang="en-US" dirty="0">
              <a:solidFill>
                <a:schemeClr val="bg1">
                  <a:lumMod val="65000"/>
                </a:schemeClr>
              </a:solidFill>
            </a:endParaRPr>
          </a:p>
        </p:txBody>
      </p:sp>
      <p:cxnSp>
        <p:nvCxnSpPr>
          <p:cNvPr id="51" name="Straight Arrow Connector 50"/>
          <p:cNvCxnSpPr/>
          <p:nvPr/>
        </p:nvCxnSpPr>
        <p:spPr>
          <a:xfrm>
            <a:off x="5721763" y="3962400"/>
            <a:ext cx="1323975"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986740" y="3460750"/>
            <a:ext cx="697627" cy="707886"/>
          </a:xfrm>
          <a:prstGeom prst="rect">
            <a:avLst/>
          </a:prstGeom>
          <a:solidFill>
            <a:schemeClr val="bg1">
              <a:lumMod val="95000"/>
            </a:schemeClr>
          </a:solidFill>
          <a:ln>
            <a:solidFill>
              <a:schemeClr val="bg1">
                <a:lumMod val="75000"/>
              </a:schemeClr>
            </a:solidFill>
          </a:ln>
        </p:spPr>
        <p:txBody>
          <a:bodyPr wrap="none" rtlCol="0">
            <a:spAutoFit/>
          </a:bodyPr>
          <a:lstStyle/>
          <a:p>
            <a:r>
              <a:rPr lang="en-US" sz="4000" dirty="0" smtClean="0">
                <a:solidFill>
                  <a:schemeClr val="bg1">
                    <a:lumMod val="65000"/>
                  </a:schemeClr>
                </a:solidFill>
              </a:rPr>
              <a:t>…</a:t>
            </a:r>
            <a:endParaRPr lang="en-US" sz="4000" dirty="0">
              <a:solidFill>
                <a:schemeClr val="bg1">
                  <a:lumMod val="65000"/>
                </a:schemeClr>
              </a:solidFill>
            </a:endParaRPr>
          </a:p>
        </p:txBody>
      </p:sp>
      <p:cxnSp>
        <p:nvCxnSpPr>
          <p:cNvPr id="56" name="Straight Arrow Connector 55"/>
          <p:cNvCxnSpPr/>
          <p:nvPr/>
        </p:nvCxnSpPr>
        <p:spPr>
          <a:xfrm>
            <a:off x="3118866" y="4520184"/>
            <a:ext cx="0" cy="38100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76800" y="4472313"/>
            <a:ext cx="0" cy="70928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015484" y="4464051"/>
            <a:ext cx="1978532" cy="9393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3266696" y="4282512"/>
            <a:ext cx="3727320" cy="8930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567631" y="5147361"/>
            <a:ext cx="2340967" cy="646331"/>
          </a:xfrm>
          <a:prstGeom prst="rect">
            <a:avLst/>
          </a:prstGeom>
          <a:solidFill>
            <a:srgbClr val="FFFFFF">
              <a:alpha val="85098"/>
            </a:srgbClr>
          </a:solidFill>
          <a:ln w="28575">
            <a:solidFill>
              <a:srgbClr val="0070C0"/>
            </a:solidFill>
            <a:prstDash val="sysDot"/>
          </a:ln>
        </p:spPr>
        <p:txBody>
          <a:bodyPr wrap="square" rtlCol="0">
            <a:spAutoFit/>
          </a:bodyPr>
          <a:lstStyle/>
          <a:p>
            <a:r>
              <a:rPr lang="en-US" i="1" dirty="0" smtClean="0"/>
              <a:t>User is responsible for merging</a:t>
            </a:r>
            <a:endParaRPr lang="en-US" i="1" dirty="0"/>
          </a:p>
        </p:txBody>
      </p:sp>
    </p:spTree>
    <p:extLst>
      <p:ext uri="{BB962C8B-B14F-4D97-AF65-F5344CB8AC3E}">
        <p14:creationId xmlns:p14="http://schemas.microsoft.com/office/powerpoint/2010/main" val="3468029248"/>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p:cNvSpPr/>
          <p:nvPr/>
        </p:nvSpPr>
        <p:spPr>
          <a:xfrm>
            <a:off x="1676400" y="2362200"/>
            <a:ext cx="5638800" cy="2209800"/>
          </a:xfrm>
          <a:prstGeom prst="round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93</a:t>
            </a:fld>
            <a:endParaRPr lang="en-US"/>
          </a:p>
        </p:txBody>
      </p:sp>
      <p:sp>
        <p:nvSpPr>
          <p:cNvPr id="6" name="TextBox 5"/>
          <p:cNvSpPr txBox="1"/>
          <p:nvPr/>
        </p:nvSpPr>
        <p:spPr>
          <a:xfrm>
            <a:off x="1993201" y="2477905"/>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41" name="Snip Single Corner Rectangle 40"/>
          <p:cNvSpPr/>
          <p:nvPr/>
        </p:nvSpPr>
        <p:spPr>
          <a:xfrm>
            <a:off x="2286000" y="312229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2" name="Snip Single Corner Rectangle 41"/>
          <p:cNvSpPr/>
          <p:nvPr/>
        </p:nvSpPr>
        <p:spPr>
          <a:xfrm>
            <a:off x="5197420" y="3135738"/>
            <a:ext cx="1219200" cy="1066800"/>
          </a:xfrm>
          <a:prstGeom prst="snip1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solidFill>
              </a:rPr>
              <a:t>Codebook rev </a:t>
            </a:r>
            <a:r>
              <a:rPr lang="en-US" b="1" dirty="0" smtClean="0">
                <a:solidFill>
                  <a:schemeClr val="accent2"/>
                </a:solidFill>
              </a:rPr>
              <a:t>X</a:t>
            </a:r>
            <a:endParaRPr lang="en-US" b="1" dirty="0">
              <a:solidFill>
                <a:schemeClr val="accent2"/>
              </a:solidFill>
            </a:endParaRPr>
          </a:p>
        </p:txBody>
      </p:sp>
      <p:sp>
        <p:nvSpPr>
          <p:cNvPr id="22" name="TextBox 21"/>
          <p:cNvSpPr txBox="1"/>
          <p:nvPr/>
        </p:nvSpPr>
        <p:spPr>
          <a:xfrm>
            <a:off x="4535809" y="2475960"/>
            <a:ext cx="2542421"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(Crowdsource version)</a:t>
            </a:r>
            <a:endParaRPr lang="en-US" u="sng" dirty="0">
              <a:solidFill>
                <a:schemeClr val="accent2"/>
              </a:solidFill>
            </a:endParaRPr>
          </a:p>
        </p:txBody>
      </p:sp>
      <p:sp>
        <p:nvSpPr>
          <p:cNvPr id="27" name="TextBox 26"/>
          <p:cNvSpPr txBox="1"/>
          <p:nvPr/>
        </p:nvSpPr>
        <p:spPr>
          <a:xfrm>
            <a:off x="3467100" y="4879979"/>
            <a:ext cx="2057400" cy="1077218"/>
          </a:xfrm>
          <a:prstGeom prst="rect">
            <a:avLst/>
          </a:prstGeom>
          <a:solidFill>
            <a:srgbClr val="F8F8F8"/>
          </a:solidFill>
          <a:ln w="28575">
            <a:solidFill>
              <a:srgbClr val="0070C0"/>
            </a:solidFill>
          </a:ln>
        </p:spPr>
        <p:txBody>
          <a:bodyPr wrap="square" rtlCol="0">
            <a:spAutoFit/>
          </a:bodyPr>
          <a:lstStyle/>
          <a:p>
            <a:pPr algn="ctr"/>
            <a:r>
              <a:rPr lang="en-US" sz="1600" i="1" dirty="0" smtClean="0">
                <a:solidFill>
                  <a:schemeClr val="accent2"/>
                </a:solidFill>
              </a:rPr>
              <a:t>CED²AR User Interface exposes both versions</a:t>
            </a:r>
          </a:p>
          <a:p>
            <a:pPr algn="ctr"/>
            <a:r>
              <a:rPr lang="en-US" sz="1600" i="1" dirty="0" smtClean="0">
                <a:solidFill>
                  <a:schemeClr val="accent2"/>
                </a:solidFill>
              </a:rPr>
              <a:t>(with attribution)</a:t>
            </a:r>
            <a:endParaRPr lang="en-US" sz="1600" i="1" dirty="0">
              <a:solidFill>
                <a:schemeClr val="accent2"/>
              </a:solidFill>
            </a:endParaRPr>
          </a:p>
        </p:txBody>
      </p:sp>
    </p:spTree>
    <p:extLst>
      <p:ext uri="{BB962C8B-B14F-4D97-AF65-F5344CB8AC3E}">
        <p14:creationId xmlns:p14="http://schemas.microsoft.com/office/powerpoint/2010/main" val="1864451141"/>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5770</TotalTime>
  <Words>2537</Words>
  <Application>Microsoft Office PowerPoint</Application>
  <PresentationFormat>On-screen Show (4:3)</PresentationFormat>
  <Paragraphs>632</Paragraphs>
  <Slides>93</Slides>
  <Notes>51</Notes>
  <HiddenSlides>26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93</vt:i4>
      </vt:variant>
    </vt:vector>
  </HeadingPairs>
  <TitlesOfParts>
    <vt:vector size="98" baseType="lpstr">
      <vt:lpstr>Arial</vt:lpstr>
      <vt:lpstr>Calibri</vt:lpstr>
      <vt:lpstr>Helvetica</vt:lpstr>
      <vt:lpstr>Times</vt:lpstr>
      <vt:lpstr>Office Theme</vt:lpstr>
      <vt:lpstr>Crowdsourcing Metadata – Challenges and Outlook</vt:lpstr>
      <vt:lpstr>Crowdsourcing Metadata – Challenges and Outlook</vt:lpstr>
      <vt:lpstr>Acknowledgements</vt:lpstr>
      <vt:lpstr>I’m going to argue that…</vt:lpstr>
      <vt:lpstr>I’m going to argue that…</vt:lpstr>
      <vt:lpstr>A test</vt:lpstr>
      <vt:lpstr>Kingi, Stanchi, Vilhuber (2016)</vt:lpstr>
      <vt:lpstr>Kingi, Stanchi, Vilhuber (2016)</vt:lpstr>
      <vt:lpstr>The old source of knowledge – and data!</vt:lpstr>
      <vt:lpstr>PowerPoint Presentation</vt:lpstr>
      <vt:lpstr>PowerPoint Presentation</vt:lpstr>
      <vt:lpstr>Options are available</vt:lpstr>
      <vt:lpstr>Options are available</vt:lpstr>
      <vt:lpstr>Researchers don’t use them</vt:lpstr>
      <vt:lpstr>A Good Example</vt:lpstr>
      <vt:lpstr>Gentzkow, Shapiro, Sinkinson (2014)</vt:lpstr>
      <vt:lpstr>PowerPoint Presentation</vt:lpstr>
      <vt:lpstr>What’s good about this?</vt:lpstr>
      <vt:lpstr>Not Perfect</vt:lpstr>
      <vt:lpstr>Journals are starting to use them</vt:lpstr>
      <vt:lpstr>But the biggest problem…</vt:lpstr>
      <vt:lpstr>Back to confidential data</vt:lpstr>
      <vt:lpstr>But: for confidential data…</vt:lpstr>
      <vt:lpstr>Should We Just Trust These Guys?</vt:lpstr>
      <vt:lpstr>Some are quite commendable</vt:lpstr>
      <vt:lpstr>Even detailed information</vt:lpstr>
      <vt:lpstr>How many users actually use that?</vt:lpstr>
      <vt:lpstr>Data documentation is dry</vt:lpstr>
      <vt:lpstr>Don’t (just) liberate the data!</vt:lpstr>
      <vt:lpstr>Our contribution</vt:lpstr>
      <vt:lpstr>Our Approach</vt:lpstr>
      <vt:lpstr>How?</vt:lpstr>
      <vt:lpstr>What is CED2AR?</vt:lpstr>
      <vt:lpstr>What is CED2AR?</vt:lpstr>
      <vt:lpstr>Basic Information Flow</vt:lpstr>
      <vt:lpstr>Basic Information Flow</vt:lpstr>
      <vt:lpstr>Internal Processing</vt:lpstr>
      <vt:lpstr>Internal Processing</vt:lpstr>
      <vt:lpstr>Internal Processing: Hand Editing</vt:lpstr>
      <vt:lpstr>Internal Processing: Scoring</vt:lpstr>
      <vt:lpstr>Fine-grained access controls</vt:lpstr>
      <vt:lpstr>Internal Processing: Access Control</vt:lpstr>
      <vt:lpstr>Workflow control</vt:lpstr>
      <vt:lpstr>Versioning</vt:lpstr>
      <vt:lpstr>Combining Knowledge</vt:lpstr>
      <vt:lpstr>Versioning</vt:lpstr>
      <vt:lpstr>Basic Information Flow</vt:lpstr>
      <vt:lpstr>Basic Information Flow</vt:lpstr>
      <vt:lpstr>Official view</vt:lpstr>
      <vt:lpstr>Crowdsourced view</vt:lpstr>
      <vt:lpstr>Authentication and Attribution</vt:lpstr>
      <vt:lpstr>Authentication</vt:lpstr>
      <vt:lpstr>Editing made easy</vt:lpstr>
      <vt:lpstr>PowerPoint Presentation</vt:lpstr>
      <vt:lpstr>PowerPoint Presentation</vt:lpstr>
      <vt:lpstr>PowerPoint Presentation</vt:lpstr>
      <vt:lpstr>PowerPoint Presentation</vt:lpstr>
      <vt:lpstr>Basic Information Flow</vt:lpstr>
      <vt:lpstr>Everybody can see changes</vt:lpstr>
      <vt:lpstr>Combining Knowledge: Merging</vt:lpstr>
      <vt:lpstr>Combining Knowledge: Merging</vt:lpstr>
      <vt:lpstr>Combining Knowledge: Merging</vt:lpstr>
      <vt:lpstr>Combining Knowledge: Citations</vt:lpstr>
      <vt:lpstr>Combining Knowledge: Citations</vt:lpstr>
      <vt:lpstr>Next steps</vt:lpstr>
      <vt:lpstr>Making CED²AR v2 robust</vt:lpstr>
      <vt:lpstr>Making CED²AR scalable in V3</vt:lpstr>
      <vt:lpstr>PowerPoint Presentation</vt:lpstr>
      <vt:lpstr>PowerPoint Presentation</vt:lpstr>
      <vt:lpstr>PowerPoint Presentation</vt:lpstr>
      <vt:lpstr>Technologies Used</vt:lpstr>
      <vt:lpstr>Generating Metadata</vt:lpstr>
      <vt:lpstr>Architecture</vt:lpstr>
      <vt:lpstr>Architecture</vt:lpstr>
      <vt:lpstr>Architecture</vt:lpstr>
      <vt:lpstr>Architecture</vt:lpstr>
      <vt:lpstr>Architecture</vt:lpstr>
      <vt:lpstr>Architecture</vt:lpstr>
      <vt:lpstr>Architecture</vt:lpstr>
      <vt:lpstr>Architecture</vt:lpstr>
      <vt:lpstr>Remote Location</vt:lpstr>
      <vt:lpstr>Remote Location</vt:lpstr>
      <vt:lpstr>Tracking Changes</vt:lpstr>
      <vt:lpstr>Continued Work: Improving merge control</vt:lpstr>
      <vt:lpstr>Continued Work: The uncontrolled merge</vt:lpstr>
      <vt:lpstr>Architecture (alternate)</vt:lpstr>
      <vt:lpstr>Architecture (alternate)</vt:lpstr>
      <vt:lpstr>Architecture (alternate)</vt:lpstr>
      <vt:lpstr>Architecture (alternate)</vt:lpstr>
      <vt:lpstr>Architecture (alternate)</vt:lpstr>
      <vt:lpstr>Architecture (alternate)</vt:lpstr>
      <vt:lpstr>Architecture (alternate)</vt:lpstr>
      <vt:lpstr>Architecture (alternate)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Perry</dc:creator>
  <cp:lastModifiedBy>Lars Vilhuber</cp:lastModifiedBy>
  <cp:revision>272</cp:revision>
  <dcterms:created xsi:type="dcterms:W3CDTF">2014-05-07T13:58:10Z</dcterms:created>
  <dcterms:modified xsi:type="dcterms:W3CDTF">2016-05-10T11:37:53Z</dcterms:modified>
</cp:coreProperties>
</file>